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93" r:id="rId5"/>
    <p:sldId id="261" r:id="rId6"/>
    <p:sldId id="294" r:id="rId7"/>
    <p:sldId id="314" r:id="rId8"/>
    <p:sldId id="263" r:id="rId9"/>
    <p:sldId id="295" r:id="rId10"/>
    <p:sldId id="310" r:id="rId11"/>
    <p:sldId id="265" r:id="rId12"/>
    <p:sldId id="296" r:id="rId13"/>
    <p:sldId id="313" r:id="rId14"/>
    <p:sldId id="267" r:id="rId15"/>
    <p:sldId id="297" r:id="rId16"/>
    <p:sldId id="311" r:id="rId17"/>
    <p:sldId id="269" r:id="rId18"/>
    <p:sldId id="298" r:id="rId19"/>
    <p:sldId id="312" r:id="rId20"/>
    <p:sldId id="271" r:id="rId21"/>
    <p:sldId id="273" r:id="rId22"/>
    <p:sldId id="275" r:id="rId23"/>
    <p:sldId id="277" r:id="rId24"/>
    <p:sldId id="279" r:id="rId25"/>
    <p:sldId id="281" r:id="rId26"/>
    <p:sldId id="283" r:id="rId27"/>
    <p:sldId id="285" r:id="rId28"/>
    <p:sldId id="287" r:id="rId29"/>
    <p:sldId id="289" r:id="rId30"/>
    <p:sldId id="290" r:id="rId31"/>
    <p:sldId id="291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7905" autoAdjust="0"/>
    <p:restoredTop sz="94660"/>
  </p:normalViewPr>
  <p:slideViewPr>
    <p:cSldViewPr>
      <p:cViewPr>
        <p:scale>
          <a:sx n="79" d="100"/>
          <a:sy n="79" d="100"/>
        </p:scale>
        <p:origin x="-88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3CE30-AC8E-46CE-9018-E059652A917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F65B-BB26-4D8D-A38D-3EDC72D4CA73}" type="slidenum">
              <a:rPr lang="en-US" smtClean="0"/>
              <a:t>‹Nr.›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3CE30-AC8E-46CE-9018-E059652A917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F65B-BB26-4D8D-A38D-3EDC72D4CA73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3CE30-AC8E-46CE-9018-E059652A917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F65B-BB26-4D8D-A38D-3EDC72D4CA73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3CE30-AC8E-46CE-9018-E059652A917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F65B-BB26-4D8D-A38D-3EDC72D4CA73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3CE30-AC8E-46CE-9018-E059652A917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F65B-BB26-4D8D-A38D-3EDC72D4CA73}" type="slidenum">
              <a:rPr lang="en-US" smtClean="0"/>
              <a:t>‹Nr.›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3CE30-AC8E-46CE-9018-E059652A917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F65B-BB26-4D8D-A38D-3EDC72D4CA73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3CE30-AC8E-46CE-9018-E059652A917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F65B-BB26-4D8D-A38D-3EDC72D4CA73}" type="slidenum">
              <a:rPr lang="en-US" smtClean="0"/>
              <a:t>‹Nr.›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3CE30-AC8E-46CE-9018-E059652A917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F65B-BB26-4D8D-A38D-3EDC72D4CA73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3CE30-AC8E-46CE-9018-E059652A917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F65B-BB26-4D8D-A38D-3EDC72D4CA73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3CE30-AC8E-46CE-9018-E059652A917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F65B-BB26-4D8D-A38D-3EDC72D4CA73}" type="slidenum">
              <a:rPr lang="en-US" smtClean="0"/>
              <a:t>‹Nr.›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3CE30-AC8E-46CE-9018-E059652A917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F65B-BB26-4D8D-A38D-3EDC72D4CA73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AA3CE30-AC8E-46CE-9018-E059652A9173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C585F65B-BB26-4D8D-A38D-3EDC72D4CA73}" type="slidenum">
              <a:rPr lang="en-US" smtClean="0"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6200" y="2286000"/>
            <a:ext cx="8915400" cy="1622425"/>
          </a:xfrm>
        </p:spPr>
        <p:txBody>
          <a:bodyPr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itchFamily="18" charset="0"/>
              </a:rPr>
              <a:t>UNTERNEHMENSPRÄSENTATION – Noll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itchFamily="18" charset="0"/>
              </a:rPr>
              <a:t>kosovo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72200" y="3581400"/>
            <a:ext cx="4876800" cy="1752600"/>
          </a:xfrm>
        </p:spPr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Bodoni MT" pitchFamily="18" charset="0"/>
              </a:rPr>
              <a:t>Selman Kadriu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Bodoni MT" pitchFamily="18" charset="0"/>
            </a:endParaRPr>
          </a:p>
        </p:txBody>
      </p:sp>
      <p:pic>
        <p:nvPicPr>
          <p:cNvPr id="3074" name="Picture 2" descr="image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19" y="533400"/>
            <a:ext cx="82378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960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ADD07901-D8C9-4A09-88AA-018247E87BFA" descr="IMG_35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4038600" cy="300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image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265" y="609601"/>
            <a:ext cx="4004410" cy="300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image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55" y="3613700"/>
            <a:ext cx="4006645" cy="281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image3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266" y="3617824"/>
            <a:ext cx="4004410" cy="2809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762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**5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. INLANDS- UND REGIONALE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LIEFERUNGEN**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1371600"/>
          </a:xfrm>
        </p:spPr>
        <p:txBody>
          <a:bodyPr/>
          <a:lstStyle/>
          <a:p>
            <a:r>
              <a:rPr lang="en-US" sz="2000" dirty="0">
                <a:latin typeface="Bahnschrift SemiBold Condensed" pitchFamily="34" charset="0"/>
              </a:rPr>
              <a:t>CNC Noll </a:t>
            </a:r>
            <a:r>
              <a:rPr lang="en-US" sz="2000" dirty="0" err="1">
                <a:latin typeface="Bahnschrift SemiBold Condensed" pitchFamily="34" charset="0"/>
              </a:rPr>
              <a:t>beliefert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auch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inländische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Unternehmen</a:t>
            </a:r>
            <a:r>
              <a:rPr lang="en-US" sz="2000" dirty="0">
                <a:latin typeface="Bahnschrift SemiBold Condensed" pitchFamily="34" charset="0"/>
              </a:rPr>
              <a:t> in Kosovo, </a:t>
            </a:r>
            <a:r>
              <a:rPr lang="en-US" sz="2000" dirty="0" err="1">
                <a:latin typeface="Bahnschrift SemiBold Condensed" pitchFamily="34" charset="0"/>
              </a:rPr>
              <a:t>darunter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Sinalco</a:t>
            </a:r>
            <a:r>
              <a:rPr lang="en-US" sz="2000" dirty="0">
                <a:latin typeface="Bahnschrift SemiBold Condensed" pitchFamily="34" charset="0"/>
              </a:rPr>
              <a:t> Kosova, </a:t>
            </a:r>
            <a:r>
              <a:rPr lang="en-US" sz="2000" dirty="0" err="1">
                <a:latin typeface="Bahnschrift SemiBold Condensed" pitchFamily="34" charset="0"/>
              </a:rPr>
              <a:t>Birra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Peja</a:t>
            </a:r>
            <a:r>
              <a:rPr lang="en-US" sz="2000" dirty="0">
                <a:latin typeface="Bahnschrift SemiBold Condensed" pitchFamily="34" charset="0"/>
              </a:rPr>
              <a:t>, </a:t>
            </a:r>
            <a:r>
              <a:rPr lang="en-US" sz="2000" dirty="0" err="1">
                <a:latin typeface="Bahnschrift SemiBold Condensed" pitchFamily="34" charset="0"/>
              </a:rPr>
              <a:t>Drena</a:t>
            </a:r>
            <a:r>
              <a:rPr lang="en-US" sz="2000" dirty="0">
                <a:latin typeface="Bahnschrift SemiBold Condensed" pitchFamily="34" charset="0"/>
              </a:rPr>
              <a:t>, </a:t>
            </a:r>
            <a:r>
              <a:rPr lang="en-US" sz="2000" dirty="0" err="1">
                <a:latin typeface="Bahnschrift SemiBold Condensed" pitchFamily="34" charset="0"/>
              </a:rPr>
              <a:t>Alpeve</a:t>
            </a:r>
            <a:r>
              <a:rPr lang="en-US" sz="2000" dirty="0">
                <a:latin typeface="Bahnschrift SemiBold Condensed" pitchFamily="34" charset="0"/>
              </a:rPr>
              <a:t>, </a:t>
            </a:r>
            <a:r>
              <a:rPr lang="en-US" sz="2000" dirty="0" err="1">
                <a:latin typeface="Bahnschrift SemiBold Condensed" pitchFamily="34" charset="0"/>
              </a:rPr>
              <a:t>Uji</a:t>
            </a:r>
            <a:r>
              <a:rPr lang="en-US" sz="2000" dirty="0">
                <a:latin typeface="Bahnschrift SemiBold Condensed" pitchFamily="34" charset="0"/>
              </a:rPr>
              <a:t> Jon, </a:t>
            </a:r>
            <a:r>
              <a:rPr lang="en-US" sz="2000" dirty="0" err="1">
                <a:latin typeface="Bahnschrift SemiBold Condensed" pitchFamily="34" charset="0"/>
              </a:rPr>
              <a:t>Uji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Perla</a:t>
            </a:r>
            <a:r>
              <a:rPr lang="en-US" sz="2000" dirty="0">
                <a:latin typeface="Bahnschrift SemiBold Condensed" pitchFamily="34" charset="0"/>
              </a:rPr>
              <a:t>, </a:t>
            </a:r>
            <a:r>
              <a:rPr lang="en-US" sz="2000" dirty="0" err="1">
                <a:latin typeface="Bahnschrift SemiBold Condensed" pitchFamily="34" charset="0"/>
              </a:rPr>
              <a:t>durch</a:t>
            </a:r>
            <a:r>
              <a:rPr lang="en-US" sz="2000" dirty="0">
                <a:latin typeface="Bahnschrift SemiBold Condensed" pitchFamily="34" charset="0"/>
              </a:rPr>
              <a:t> die </a:t>
            </a:r>
            <a:r>
              <a:rPr lang="en-US" sz="2000" dirty="0" err="1">
                <a:latin typeface="Bahnschrift SemiBold Condensed" pitchFamily="34" charset="0"/>
              </a:rPr>
              <a:t>Herstellung</a:t>
            </a:r>
            <a:r>
              <a:rPr lang="en-US" sz="2000" dirty="0">
                <a:latin typeface="Bahnschrift SemiBold Condensed" pitchFamily="34" charset="0"/>
              </a:rPr>
              <a:t> von </a:t>
            </a:r>
            <a:r>
              <a:rPr lang="en-US" sz="2000" dirty="0" err="1">
                <a:latin typeface="Bahnschrift SemiBold Condensed" pitchFamily="34" charset="0"/>
              </a:rPr>
              <a:t>Teilen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für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Fertigungslinien</a:t>
            </a:r>
            <a:r>
              <a:rPr lang="en-US" sz="2000" dirty="0">
                <a:latin typeface="Bahnschrift SemiBold Condensed" pitchFamily="34" charset="0"/>
              </a:rPr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505200"/>
            <a:ext cx="1371600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134" y="3505200"/>
            <a:ext cx="1488989" cy="1488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062" y="3505200"/>
            <a:ext cx="1778738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044" y="4876800"/>
            <a:ext cx="1828800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7062" y="5334000"/>
            <a:ext cx="1778738" cy="1133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7961" y="5105400"/>
            <a:ext cx="1300162" cy="141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92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05C239FF-9617-403B-A38A-9F1C11CE5ED3" descr="IMG_10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3121819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D5B4E8DE-3416-429D-B96C-310444BEDA5E" descr="IMG_10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62000"/>
            <a:ext cx="3121819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349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4456B56D-7FA4-4D75-9849-30A33DFDEEB3" descr="IMG_1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1999"/>
            <a:ext cx="3471862" cy="584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4DAFC672-FB53-43E5-89E0-4E3B89065A43" descr="IMG_10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762000"/>
            <a:ext cx="4800600" cy="283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E14570A5-7C63-49DB-9FD6-A74CA25D7E8E" descr="IMG_10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13722" y="2783868"/>
            <a:ext cx="2850356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282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**6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. ZUSAMMENARBEIT UND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PROJEKTE**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1524000"/>
          </a:xfrm>
        </p:spPr>
        <p:txBody>
          <a:bodyPr/>
          <a:lstStyle/>
          <a:p>
            <a:r>
              <a:rPr lang="en-US" sz="2000" dirty="0">
                <a:latin typeface="Bahnschrift SemiBold Condensed" pitchFamily="34" charset="0"/>
              </a:rPr>
              <a:t>Die </a:t>
            </a:r>
            <a:r>
              <a:rPr lang="en-US" sz="2000" dirty="0" err="1">
                <a:latin typeface="Bahnschrift SemiBold Condensed" pitchFamily="34" charset="0"/>
              </a:rPr>
              <a:t>Zusammenarbeit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erstreckt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sich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über</a:t>
            </a:r>
            <a:r>
              <a:rPr lang="en-US" sz="2000" dirty="0">
                <a:latin typeface="Bahnschrift SemiBold Condensed" pitchFamily="34" charset="0"/>
              </a:rPr>
              <a:t> die Region, </a:t>
            </a:r>
            <a:r>
              <a:rPr lang="en-US" sz="2000" dirty="0" err="1">
                <a:latin typeface="Bahnschrift SemiBold Condensed" pitchFamily="34" charset="0"/>
              </a:rPr>
              <a:t>mit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Projekten</a:t>
            </a:r>
            <a:r>
              <a:rPr lang="en-US" sz="2000" dirty="0">
                <a:latin typeface="Bahnschrift SemiBold Condensed" pitchFamily="34" charset="0"/>
              </a:rPr>
              <a:t> in </a:t>
            </a:r>
            <a:r>
              <a:rPr lang="en-US" sz="2000" dirty="0" err="1">
                <a:latin typeface="Bahnschrift SemiBold Condensed" pitchFamily="34" charset="0"/>
              </a:rPr>
              <a:t>Zusammenarbeit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mit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>
                <a:latin typeface="Bahnschrift SemiBold Condensed" pitchFamily="34" charset="0"/>
              </a:rPr>
              <a:t>Cast Invest Skopje (</a:t>
            </a:r>
            <a:r>
              <a:rPr lang="en-US" sz="2000" dirty="0" err="1">
                <a:latin typeface="Bahnschrift SemiBold Condensed" pitchFamily="34" charset="0"/>
              </a:rPr>
              <a:t>Formguss</a:t>
            </a:r>
            <a:r>
              <a:rPr lang="en-US" sz="2000" dirty="0">
                <a:latin typeface="Bahnschrift SemiBold Condensed" pitchFamily="34" charset="0"/>
              </a:rPr>
              <a:t>) und </a:t>
            </a:r>
            <a:r>
              <a:rPr lang="en-US" sz="2000" dirty="0" err="1">
                <a:latin typeface="Bahnschrift SemiBold Condensed" pitchFamily="34" charset="0"/>
              </a:rPr>
              <a:t>Glavanizacija</a:t>
            </a:r>
            <a:r>
              <a:rPr lang="en-US" sz="2000" dirty="0">
                <a:latin typeface="Bahnschrift SemiBold Condensed" pitchFamily="34" charset="0"/>
              </a:rPr>
              <a:t> Skopje (</a:t>
            </a:r>
            <a:r>
              <a:rPr lang="en-US" sz="2000" dirty="0" err="1" smtClean="0">
                <a:latin typeface="Bahnschrift SemiBold Condensed" pitchFamily="34" charset="0"/>
              </a:rPr>
              <a:t>Zinkoberflächenbehandlung</a:t>
            </a:r>
            <a:r>
              <a:rPr lang="en-US" sz="2000" dirty="0" smtClean="0">
                <a:latin typeface="Bahnschrift SemiBold Condensed" pitchFamily="34" charset="0"/>
              </a:rPr>
              <a:t>, </a:t>
            </a:r>
            <a:r>
              <a:rPr lang="en-US" sz="2000" dirty="0" err="1" smtClean="0">
                <a:latin typeface="Bahnschrift SemiBold Condensed" pitchFamily="34" charset="0"/>
              </a:rPr>
              <a:t>Verchromen</a:t>
            </a:r>
            <a:r>
              <a:rPr lang="en-US" sz="2000" dirty="0" smtClean="0">
                <a:latin typeface="Bahnschrift SemiBold Condensed" pitchFamily="34" charset="0"/>
              </a:rPr>
              <a:t>, </a:t>
            </a:r>
            <a:r>
              <a:rPr lang="en-US" sz="2000" dirty="0" err="1" smtClean="0">
                <a:latin typeface="Bahnschrift SemiBold Condensed" pitchFamily="34" charset="0"/>
              </a:rPr>
              <a:t>Hartverchromen</a:t>
            </a:r>
            <a:r>
              <a:rPr lang="en-US" sz="2000" dirty="0" smtClean="0">
                <a:latin typeface="Bahnschrift SemiBold Condensed" pitchFamily="34" charset="0"/>
              </a:rPr>
              <a:t> und </a:t>
            </a:r>
            <a:r>
              <a:rPr lang="en-US" sz="2000" dirty="0" err="1" smtClean="0">
                <a:latin typeface="Bahnschrift SemiBold Condensed" pitchFamily="34" charset="0"/>
              </a:rPr>
              <a:t>Brünieren</a:t>
            </a:r>
            <a:r>
              <a:rPr lang="en-US" sz="2000" dirty="0" smtClean="0">
                <a:latin typeface="Bahnschrift SemiBold Condensed" pitchFamily="34" charset="0"/>
              </a:rPr>
              <a:t>), </a:t>
            </a:r>
            <a:r>
              <a:rPr lang="en-US" sz="2000" dirty="0" err="1" smtClean="0">
                <a:latin typeface="Bahnschrift SemiBold Condensed" pitchFamily="34" charset="0"/>
              </a:rPr>
              <a:t>Merkur</a:t>
            </a:r>
            <a:r>
              <a:rPr lang="en-US" sz="2000" dirty="0" smtClean="0">
                <a:latin typeface="Bahnschrift SemiBold Condensed" pitchFamily="34" charset="0"/>
              </a:rPr>
              <a:t> Skopje, Termostil </a:t>
            </a:r>
            <a:r>
              <a:rPr lang="en-US" sz="2000" dirty="0" err="1" smtClean="0">
                <a:latin typeface="Bahnschrift SemiBold Condensed" pitchFamily="34" charset="0"/>
              </a:rPr>
              <a:t>Vinica</a:t>
            </a:r>
            <a:endParaRPr lang="en-US" sz="2000" dirty="0">
              <a:latin typeface="Bahnschrift SemiBold Condensed" pitchFamily="34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41" y="4614862"/>
            <a:ext cx="1905000" cy="106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4495800"/>
            <a:ext cx="1304925" cy="1304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4460081"/>
            <a:ext cx="1376362" cy="1376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138" y="4460081"/>
            <a:ext cx="1376362" cy="137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72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6277F485-AA8D-4206-BB6D-A1F79BD2DB36" descr="IMG_32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4011612" cy="300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692AC0BE-32BD-4D15-8E08-F8F2179C6AD5" descr="IMG_27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29281"/>
            <a:ext cx="4017104" cy="301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8A3CC733-D0EC-4070-BDB9-495089B00A3B" descr="IMG_27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3799"/>
            <a:ext cx="4011612" cy="300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BF5ABEFF-8105-44B1-8160-B7952544C5AB" descr="IMG_278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29680"/>
            <a:ext cx="4017104" cy="301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294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2E9A1E0E-1484-49D4-9306-0F34441D4A89" descr="IMG_45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533400"/>
            <a:ext cx="4114801" cy="308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DC2EF4F3-527D-4A97-892D-693472E4700F" descr="IMG_45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41639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5F80F08B-5174-4040-97E8-B0B64845E6C6" descr="IMG_45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751304"/>
            <a:ext cx="4114801" cy="308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BA27E325-1E35-49D1-9363-44D63F44F8FC" descr="IMG_45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51305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07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**7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. QUALITÄT UND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ZERTIFIZIERUNG**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137160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Bahnschrift SemiBold Condensed" pitchFamily="34" charset="0"/>
              </a:rPr>
              <a:t>Die </a:t>
            </a:r>
            <a:r>
              <a:rPr lang="en-US" sz="2000" dirty="0" err="1">
                <a:latin typeface="Bahnschrift SemiBold Condensed" pitchFamily="34" charset="0"/>
              </a:rPr>
              <a:t>Produkte</a:t>
            </a:r>
            <a:r>
              <a:rPr lang="en-US" sz="2000" dirty="0">
                <a:latin typeface="Bahnschrift SemiBold Condensed" pitchFamily="34" charset="0"/>
              </a:rPr>
              <a:t> von CNC Noll </a:t>
            </a:r>
            <a:r>
              <a:rPr lang="en-US" sz="2000" dirty="0" err="1">
                <a:latin typeface="Bahnschrift SemiBold Condensed" pitchFamily="34" charset="0"/>
              </a:rPr>
              <a:t>sind</a:t>
            </a:r>
            <a:r>
              <a:rPr lang="en-US" sz="2000" dirty="0">
                <a:latin typeface="Bahnschrift SemiBold Condensed" pitchFamily="34" charset="0"/>
              </a:rPr>
              <a:t> von </a:t>
            </a:r>
            <a:r>
              <a:rPr lang="en-US" sz="2000" dirty="0" err="1">
                <a:latin typeface="Bahnschrift SemiBold Condensed" pitchFamily="34" charset="0"/>
              </a:rPr>
              <a:t>höchster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Qualität</a:t>
            </a:r>
            <a:r>
              <a:rPr lang="en-US" sz="2000" dirty="0" smtClean="0">
                <a:latin typeface="Bahnschrift SemiBold Condensed" pitchFamily="34" charset="0"/>
              </a:rPr>
              <a:t> da </a:t>
            </a:r>
            <a:r>
              <a:rPr lang="en-US" sz="2000" dirty="0" err="1" smtClean="0">
                <a:latin typeface="Bahnschrift SemiBold Condensed" pitchFamily="34" charset="0"/>
              </a:rPr>
              <a:t>wir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ein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Geschultes</a:t>
            </a:r>
            <a:r>
              <a:rPr lang="en-US" sz="2000" dirty="0" smtClean="0">
                <a:latin typeface="Bahnschrift SemiBold Condensed" pitchFamily="34" charset="0"/>
              </a:rPr>
              <a:t> personal </a:t>
            </a:r>
            <a:r>
              <a:rPr lang="en-US" sz="2000" dirty="0" err="1" smtClean="0">
                <a:latin typeface="Bahnschrift SemiBold Condensed" pitchFamily="34" charset="0"/>
              </a:rPr>
              <a:t>haben</a:t>
            </a:r>
            <a:r>
              <a:rPr lang="en-US" sz="2000" dirty="0" smtClean="0">
                <a:latin typeface="Bahnschrift SemiBold Condensed" pitchFamily="34" charset="0"/>
              </a:rPr>
              <a:t>, </a:t>
            </a:r>
            <a:r>
              <a:rPr lang="en-US" sz="2000" dirty="0">
                <a:latin typeface="Bahnschrift SemiBold Condensed" pitchFamily="34" charset="0"/>
              </a:rPr>
              <a:t>was das </a:t>
            </a:r>
            <a:r>
              <a:rPr lang="en-US" sz="2000" dirty="0" err="1">
                <a:latin typeface="Bahnschrift SemiBold Condensed" pitchFamily="34" charset="0"/>
              </a:rPr>
              <a:t>Vertrauen</a:t>
            </a:r>
            <a:r>
              <a:rPr lang="en-US" sz="2000" dirty="0">
                <a:latin typeface="Bahnschrift SemiBold Condensed" pitchFamily="34" charset="0"/>
              </a:rPr>
              <a:t> und </a:t>
            </a:r>
            <a:r>
              <a:rPr lang="en-US" sz="2000" dirty="0" err="1">
                <a:latin typeface="Bahnschrift SemiBold Condensed" pitchFamily="34" charset="0"/>
              </a:rPr>
              <a:t>wiederholte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Aufträge</a:t>
            </a:r>
            <a:r>
              <a:rPr lang="en-US" sz="2000" dirty="0">
                <a:latin typeface="Bahnschrift SemiBold Condensed" pitchFamily="34" charset="0"/>
              </a:rPr>
              <a:t> von </a:t>
            </a:r>
            <a:r>
              <a:rPr lang="en-US" sz="2000" dirty="0" err="1">
                <a:latin typeface="Bahnschrift SemiBold Condensed" pitchFamily="34" charset="0"/>
              </a:rPr>
              <a:t>deutschen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Partnern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sichert</a:t>
            </a:r>
            <a:r>
              <a:rPr lang="en-US" sz="2000" dirty="0">
                <a:latin typeface="Bahnschrift SemiBold Condensed" pitchFamily="34" charset="0"/>
              </a:rPr>
              <a:t>. Die </a:t>
            </a:r>
            <a:r>
              <a:rPr lang="en-US" sz="2000" dirty="0" err="1">
                <a:latin typeface="Bahnschrift SemiBold Condensed" pitchFamily="34" charset="0"/>
              </a:rPr>
              <a:t>Fabrik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ist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nach</a:t>
            </a:r>
            <a:r>
              <a:rPr lang="en-US" sz="2000" dirty="0">
                <a:latin typeface="Bahnschrift SemiBold Condensed" pitchFamily="34" charset="0"/>
              </a:rPr>
              <a:t> ISO 9001/2015 </a:t>
            </a:r>
            <a:r>
              <a:rPr lang="en-US" sz="2000" dirty="0" err="1">
                <a:latin typeface="Bahnschrift SemiBold Condensed" pitchFamily="34" charset="0"/>
              </a:rPr>
              <a:t>zertifiziert</a:t>
            </a:r>
            <a:r>
              <a:rPr lang="en-US" sz="2000" dirty="0">
                <a:latin typeface="Bahnschrift SemiBold Condens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9350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9508" y="1168444"/>
            <a:ext cx="4129016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image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399" y="623817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126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4800" y="2057400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image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84700" y="1231901"/>
            <a:ext cx="4775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349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**1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. UNTERNEHMENSGRÜNDER UND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HISTORIE**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2362200"/>
          </a:xfrm>
        </p:spPr>
        <p:txBody>
          <a:bodyPr/>
          <a:lstStyle/>
          <a:p>
            <a:r>
              <a:rPr lang="en-US" sz="1800" b="1" dirty="0">
                <a:latin typeface="Bahnschrift SemiBold" pitchFamily="34" charset="0"/>
              </a:rPr>
              <a:t>Selman Kadriu</a:t>
            </a:r>
            <a:r>
              <a:rPr lang="en-US" sz="1800" dirty="0">
                <a:latin typeface="Bahnschrift SemiBold" pitchFamily="34" charset="0"/>
              </a:rPr>
              <a:t>, </a:t>
            </a:r>
            <a:r>
              <a:rPr lang="en-US" sz="1800" dirty="0" err="1">
                <a:latin typeface="Bahnschrift SemiBold" pitchFamily="34" charset="0"/>
              </a:rPr>
              <a:t>Gründer</a:t>
            </a:r>
            <a:r>
              <a:rPr lang="en-US" sz="1800" dirty="0">
                <a:latin typeface="Bahnschrift SemiBold" pitchFamily="34" charset="0"/>
              </a:rPr>
              <a:t> und </a:t>
            </a:r>
            <a:r>
              <a:rPr lang="en-US" sz="1800" dirty="0" err="1">
                <a:latin typeface="Bahnschrift SemiBold" pitchFamily="34" charset="0"/>
              </a:rPr>
              <a:t>Inhaber</a:t>
            </a:r>
            <a:r>
              <a:rPr lang="en-US" sz="1800" dirty="0">
                <a:latin typeface="Bahnschrift SemiBold" pitchFamily="34" charset="0"/>
              </a:rPr>
              <a:t> </a:t>
            </a:r>
            <a:r>
              <a:rPr lang="en-US" sz="1800" dirty="0" smtClean="0">
                <a:latin typeface="Bahnschrift SemiBold" pitchFamily="34" charset="0"/>
              </a:rPr>
              <a:t>von Noll </a:t>
            </a:r>
            <a:r>
              <a:rPr lang="en-US" sz="1800" dirty="0" err="1" smtClean="0">
                <a:latin typeface="Bahnschrift SemiBold" pitchFamily="34" charset="0"/>
              </a:rPr>
              <a:t>Maschinenbau</a:t>
            </a:r>
            <a:r>
              <a:rPr lang="en-US" sz="1800" dirty="0" smtClean="0">
                <a:latin typeface="Bahnschrift SemiBold" pitchFamily="34" charset="0"/>
              </a:rPr>
              <a:t> L.L.C., </a:t>
            </a:r>
            <a:r>
              <a:rPr lang="en-US" sz="1800" dirty="0" err="1">
                <a:latin typeface="Bahnschrift SemiBold" pitchFamily="34" charset="0"/>
              </a:rPr>
              <a:t>ist</a:t>
            </a:r>
            <a:r>
              <a:rPr lang="en-US" sz="1800" dirty="0">
                <a:latin typeface="Bahnschrift SemiBold" pitchFamily="34" charset="0"/>
              </a:rPr>
              <a:t> </a:t>
            </a:r>
            <a:r>
              <a:rPr lang="en-US" sz="1800" dirty="0" err="1">
                <a:latin typeface="Bahnschrift SemiBold" pitchFamily="34" charset="0"/>
              </a:rPr>
              <a:t>ein</a:t>
            </a:r>
            <a:r>
              <a:rPr lang="en-US" sz="1800" dirty="0">
                <a:latin typeface="Bahnschrift SemiBold" pitchFamily="34" charset="0"/>
              </a:rPr>
              <a:t> </a:t>
            </a:r>
            <a:r>
              <a:rPr lang="en-US" sz="1800" dirty="0" err="1">
                <a:latin typeface="Bahnschrift SemiBold" pitchFamily="34" charset="0"/>
              </a:rPr>
              <a:t>erfahrener</a:t>
            </a:r>
            <a:r>
              <a:rPr lang="en-US" sz="1800" dirty="0">
                <a:latin typeface="Bahnschrift SemiBold" pitchFamily="34" charset="0"/>
              </a:rPr>
              <a:t> </a:t>
            </a:r>
            <a:r>
              <a:rPr lang="en-US" sz="1800" dirty="0" err="1">
                <a:latin typeface="Bahnschrift SemiBold" pitchFamily="34" charset="0"/>
              </a:rPr>
              <a:t>Metaller</a:t>
            </a:r>
            <a:r>
              <a:rPr lang="en-US" sz="1800" dirty="0">
                <a:latin typeface="Bahnschrift SemiBold" pitchFamily="34" charset="0"/>
              </a:rPr>
              <a:t> und </a:t>
            </a:r>
            <a:r>
              <a:rPr lang="en-US" sz="1800" dirty="0" err="1">
                <a:latin typeface="Bahnschrift SemiBold" pitchFamily="34" charset="0"/>
              </a:rPr>
              <a:t>Serienunternehmer</a:t>
            </a:r>
            <a:r>
              <a:rPr lang="en-US" sz="1800" dirty="0">
                <a:latin typeface="Bahnschrift SemiBold" pitchFamily="34" charset="0"/>
              </a:rPr>
              <a:t>. </a:t>
            </a:r>
            <a:r>
              <a:rPr lang="en-US" sz="1800" dirty="0" err="1">
                <a:latin typeface="Bahnschrift SemiBold" pitchFamily="34" charset="0"/>
              </a:rPr>
              <a:t>Nach</a:t>
            </a:r>
            <a:r>
              <a:rPr lang="en-US" sz="1800" dirty="0">
                <a:latin typeface="Bahnschrift SemiBold" pitchFamily="34" charset="0"/>
              </a:rPr>
              <a:t> seiner </a:t>
            </a:r>
            <a:r>
              <a:rPr lang="en-US" sz="1800" dirty="0" err="1">
                <a:latin typeface="Bahnschrift SemiBold" pitchFamily="34" charset="0"/>
              </a:rPr>
              <a:t>Karriere</a:t>
            </a:r>
            <a:r>
              <a:rPr lang="en-US" sz="1800" dirty="0">
                <a:latin typeface="Bahnschrift SemiBold" pitchFamily="34" charset="0"/>
              </a:rPr>
              <a:t> in der </a:t>
            </a:r>
            <a:r>
              <a:rPr lang="en-US" sz="1800" dirty="0" err="1">
                <a:latin typeface="Bahnschrift SemiBold" pitchFamily="34" charset="0"/>
              </a:rPr>
              <a:t>Schweiz</a:t>
            </a:r>
            <a:r>
              <a:rPr lang="en-US" sz="1800" dirty="0">
                <a:latin typeface="Bahnschrift SemiBold" pitchFamily="34" charset="0"/>
              </a:rPr>
              <a:t> </a:t>
            </a:r>
            <a:r>
              <a:rPr lang="en-US" sz="1800" dirty="0" err="1">
                <a:latin typeface="Bahnschrift SemiBold" pitchFamily="34" charset="0"/>
              </a:rPr>
              <a:t>gründete</a:t>
            </a:r>
            <a:r>
              <a:rPr lang="en-US" sz="1800" dirty="0">
                <a:latin typeface="Bahnschrift SemiBold" pitchFamily="34" charset="0"/>
              </a:rPr>
              <a:t> </a:t>
            </a:r>
            <a:r>
              <a:rPr lang="en-US" sz="1800" dirty="0" err="1">
                <a:latin typeface="Bahnschrift SemiBold" pitchFamily="34" charset="0"/>
              </a:rPr>
              <a:t>er</a:t>
            </a:r>
            <a:r>
              <a:rPr lang="en-US" sz="1800" dirty="0">
                <a:latin typeface="Bahnschrift SemiBold" pitchFamily="34" charset="0"/>
              </a:rPr>
              <a:t> </a:t>
            </a:r>
            <a:r>
              <a:rPr lang="en-US" sz="1800" dirty="0" err="1">
                <a:latin typeface="Bahnschrift SemiBold" pitchFamily="34" charset="0"/>
              </a:rPr>
              <a:t>mehrere</a:t>
            </a:r>
            <a:r>
              <a:rPr lang="en-US" sz="1800" dirty="0">
                <a:latin typeface="Bahnschrift SemiBold" pitchFamily="34" charset="0"/>
              </a:rPr>
              <a:t> </a:t>
            </a:r>
            <a:r>
              <a:rPr lang="en-US" sz="1800" dirty="0" err="1">
                <a:latin typeface="Bahnschrift SemiBold" pitchFamily="34" charset="0"/>
              </a:rPr>
              <a:t>erfolgreiche</a:t>
            </a:r>
            <a:r>
              <a:rPr lang="en-US" sz="1800" dirty="0">
                <a:latin typeface="Bahnschrift SemiBold" pitchFamily="34" charset="0"/>
              </a:rPr>
              <a:t> </a:t>
            </a:r>
            <a:r>
              <a:rPr lang="en-US" sz="1800" dirty="0" err="1">
                <a:latin typeface="Bahnschrift SemiBold" pitchFamily="34" charset="0"/>
              </a:rPr>
              <a:t>Unternehmen</a:t>
            </a:r>
            <a:r>
              <a:rPr lang="en-US" sz="1800" dirty="0">
                <a:latin typeface="Bahnschrift SemiBold" pitchFamily="34" charset="0"/>
              </a:rPr>
              <a:t> </a:t>
            </a:r>
            <a:r>
              <a:rPr lang="en-US" sz="1800" dirty="0" err="1">
                <a:latin typeface="Bahnschrift SemiBold" pitchFamily="34" charset="0"/>
              </a:rPr>
              <a:t>sowohl</a:t>
            </a:r>
            <a:r>
              <a:rPr lang="en-US" sz="1800" dirty="0">
                <a:latin typeface="Bahnschrift SemiBold" pitchFamily="34" charset="0"/>
              </a:rPr>
              <a:t> </a:t>
            </a:r>
            <a:r>
              <a:rPr lang="en-US" sz="1800" dirty="0" err="1">
                <a:latin typeface="Bahnschrift SemiBold" pitchFamily="34" charset="0"/>
              </a:rPr>
              <a:t>im</a:t>
            </a:r>
            <a:r>
              <a:rPr lang="en-US" sz="1800" dirty="0">
                <a:latin typeface="Bahnschrift SemiBold" pitchFamily="34" charset="0"/>
              </a:rPr>
              <a:t> Kosovo </a:t>
            </a:r>
            <a:r>
              <a:rPr lang="en-US" sz="1800" dirty="0" err="1">
                <a:latin typeface="Bahnschrift SemiBold" pitchFamily="34" charset="0"/>
              </a:rPr>
              <a:t>als</a:t>
            </a:r>
            <a:r>
              <a:rPr lang="en-US" sz="1800" dirty="0">
                <a:latin typeface="Bahnschrift SemiBold" pitchFamily="34" charset="0"/>
              </a:rPr>
              <a:t> </a:t>
            </a:r>
            <a:r>
              <a:rPr lang="en-US" sz="1800" dirty="0" err="1">
                <a:latin typeface="Bahnschrift SemiBold" pitchFamily="34" charset="0"/>
              </a:rPr>
              <a:t>auch</a:t>
            </a:r>
            <a:r>
              <a:rPr lang="en-US" sz="1800" dirty="0">
                <a:latin typeface="Bahnschrift SemiBold" pitchFamily="34" charset="0"/>
              </a:rPr>
              <a:t> </a:t>
            </a:r>
            <a:r>
              <a:rPr lang="en-US" sz="1800" dirty="0" err="1">
                <a:latin typeface="Bahnschrift SemiBold" pitchFamily="34" charset="0"/>
              </a:rPr>
              <a:t>im</a:t>
            </a:r>
            <a:r>
              <a:rPr lang="en-US" sz="1800" dirty="0">
                <a:latin typeface="Bahnschrift SemiBold" pitchFamily="34" charset="0"/>
              </a:rPr>
              <a:t> </a:t>
            </a:r>
            <a:r>
              <a:rPr lang="en-US" sz="1800" dirty="0" err="1">
                <a:latin typeface="Bahnschrift SemiBold" pitchFamily="34" charset="0"/>
              </a:rPr>
              <a:t>Ausland</a:t>
            </a:r>
            <a:r>
              <a:rPr lang="en-US" sz="1800" dirty="0">
                <a:latin typeface="Bahnschrift SemiBold" pitchFamily="34" charset="0"/>
              </a:rPr>
              <a:t>. Die </a:t>
            </a:r>
            <a:r>
              <a:rPr lang="en-US" sz="1800" dirty="0" err="1">
                <a:latin typeface="Bahnschrift SemiBold" pitchFamily="34" charset="0"/>
              </a:rPr>
              <a:t>Gründung</a:t>
            </a:r>
            <a:r>
              <a:rPr lang="en-US" sz="1800" dirty="0">
                <a:latin typeface="Bahnschrift SemiBold" pitchFamily="34" charset="0"/>
              </a:rPr>
              <a:t> von CNC Noll </a:t>
            </a:r>
            <a:r>
              <a:rPr lang="en-US" sz="1800" dirty="0" err="1">
                <a:latin typeface="Bahnschrift SemiBold" pitchFamily="34" charset="0"/>
              </a:rPr>
              <a:t>im</a:t>
            </a:r>
            <a:r>
              <a:rPr lang="en-US" sz="1800" dirty="0">
                <a:latin typeface="Bahnschrift SemiBold" pitchFamily="34" charset="0"/>
              </a:rPr>
              <a:t> </a:t>
            </a:r>
            <a:r>
              <a:rPr lang="en-US" sz="1800" dirty="0" err="1">
                <a:latin typeface="Bahnschrift SemiBold" pitchFamily="34" charset="0"/>
              </a:rPr>
              <a:t>Jahr</a:t>
            </a:r>
            <a:r>
              <a:rPr lang="en-US" sz="1800" dirty="0">
                <a:latin typeface="Bahnschrift SemiBold" pitchFamily="34" charset="0"/>
              </a:rPr>
              <a:t> 2012 </a:t>
            </a:r>
            <a:r>
              <a:rPr lang="en-US" sz="1800" dirty="0" err="1">
                <a:latin typeface="Bahnschrift SemiBold" pitchFamily="34" charset="0"/>
              </a:rPr>
              <a:t>markiert</a:t>
            </a:r>
            <a:r>
              <a:rPr lang="en-US" sz="1800" dirty="0">
                <a:latin typeface="Bahnschrift SemiBold" pitchFamily="34" charset="0"/>
              </a:rPr>
              <a:t> seine </a:t>
            </a:r>
            <a:r>
              <a:rPr lang="en-US" sz="1800" dirty="0" err="1">
                <a:latin typeface="Bahnschrift SemiBold" pitchFamily="34" charset="0"/>
              </a:rPr>
              <a:t>Rückkehr</a:t>
            </a:r>
            <a:r>
              <a:rPr lang="en-US" sz="1800" dirty="0">
                <a:latin typeface="Bahnschrift SemiBold" pitchFamily="34" charset="0"/>
              </a:rPr>
              <a:t> </a:t>
            </a:r>
            <a:r>
              <a:rPr lang="en-US" sz="1800" dirty="0" err="1">
                <a:latin typeface="Bahnschrift SemiBold" pitchFamily="34" charset="0"/>
              </a:rPr>
              <a:t>zu</a:t>
            </a:r>
            <a:r>
              <a:rPr lang="en-US" sz="1800" dirty="0">
                <a:latin typeface="Bahnschrift SemiBold" pitchFamily="34" charset="0"/>
              </a:rPr>
              <a:t> seiner </a:t>
            </a:r>
            <a:r>
              <a:rPr lang="en-US" sz="1800" dirty="0" err="1">
                <a:latin typeface="Bahnschrift SemiBold" pitchFamily="34" charset="0"/>
              </a:rPr>
              <a:t>Leidenschaft</a:t>
            </a:r>
            <a:r>
              <a:rPr lang="en-US" sz="1800" dirty="0">
                <a:latin typeface="Bahnschrift SemiBold" pitchFamily="34" charset="0"/>
              </a:rPr>
              <a:t> </a:t>
            </a:r>
            <a:r>
              <a:rPr lang="en-US" sz="1800" dirty="0" err="1">
                <a:latin typeface="Bahnschrift SemiBold" pitchFamily="34" charset="0"/>
              </a:rPr>
              <a:t>für</a:t>
            </a:r>
            <a:r>
              <a:rPr lang="en-US" sz="1800" dirty="0">
                <a:latin typeface="Bahnschrift SemiBold" pitchFamily="34" charset="0"/>
              </a:rPr>
              <a:t> die </a:t>
            </a:r>
            <a:r>
              <a:rPr lang="en-US" sz="1800" dirty="0" err="1">
                <a:latin typeface="Bahnschrift SemiBold" pitchFamily="34" charset="0"/>
              </a:rPr>
              <a:t>Metallbearbeitung</a:t>
            </a:r>
            <a:r>
              <a:rPr lang="en-US" sz="1800" dirty="0">
                <a:latin typeface="Bahnschrift SemiBold" pitchFamily="34" charset="0"/>
              </a:rPr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3810000"/>
            <a:ext cx="2283901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82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**8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. ERFARUNG IN DER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AUTOMATISIERUNG**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1143000"/>
          </a:xfrm>
        </p:spPr>
        <p:txBody>
          <a:bodyPr/>
          <a:lstStyle/>
          <a:p>
            <a:r>
              <a:rPr lang="en-US" sz="2000" dirty="0">
                <a:latin typeface="Bahnschrift SemiBold Condensed" pitchFamily="34" charset="0"/>
              </a:rPr>
              <a:t>- </a:t>
            </a:r>
            <a:r>
              <a:rPr lang="en-US" sz="2000" dirty="0" err="1">
                <a:latin typeface="Bahnschrift SemiBold Condensed" pitchFamily="34" charset="0"/>
              </a:rPr>
              <a:t>Langjährige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Erfahrung</a:t>
            </a:r>
            <a:r>
              <a:rPr lang="en-US" sz="2000" dirty="0">
                <a:latin typeface="Bahnschrift SemiBold Condensed" pitchFamily="34" charset="0"/>
              </a:rPr>
              <a:t> in der </a:t>
            </a:r>
            <a:r>
              <a:rPr lang="en-US" sz="2000" dirty="0" err="1">
                <a:latin typeface="Bahnschrift SemiBold Condensed" pitchFamily="34" charset="0"/>
              </a:rPr>
              <a:t>Automatisierung</a:t>
            </a:r>
            <a:r>
              <a:rPr lang="en-US" sz="2000" dirty="0">
                <a:latin typeface="Bahnschrift SemiBold Condensed" pitchFamily="34" charset="0"/>
              </a:rPr>
              <a:t> von </a:t>
            </a:r>
            <a:r>
              <a:rPr lang="en-US" sz="2000" dirty="0" err="1">
                <a:latin typeface="Bahnschrift SemiBold Condensed" pitchFamily="34" charset="0"/>
              </a:rPr>
              <a:t>Fertigungsprozessen</a:t>
            </a:r>
            <a:r>
              <a:rPr lang="en-US" sz="2000" dirty="0">
                <a:latin typeface="Bahnschrift SemiBold Condensed" pitchFamily="34" charset="0"/>
              </a:rPr>
              <a:t>.</a:t>
            </a:r>
          </a:p>
          <a:p>
            <a:r>
              <a:rPr lang="en-US" sz="2000" dirty="0">
                <a:latin typeface="Bahnschrift SemiBold Condensed" pitchFamily="34" charset="0"/>
              </a:rPr>
              <a:t>- </a:t>
            </a:r>
            <a:r>
              <a:rPr lang="en-US" sz="2000" dirty="0" err="1">
                <a:latin typeface="Bahnschrift SemiBold Condensed" pitchFamily="34" charset="0"/>
              </a:rPr>
              <a:t>Betonung</a:t>
            </a:r>
            <a:r>
              <a:rPr lang="en-US" sz="2000" dirty="0">
                <a:latin typeface="Bahnschrift SemiBold Condensed" pitchFamily="34" charset="0"/>
              </a:rPr>
              <a:t> der </a:t>
            </a:r>
            <a:r>
              <a:rPr lang="en-US" sz="2000" dirty="0" err="1">
                <a:latin typeface="Bahnschrift SemiBold Condensed" pitchFamily="34" charset="0"/>
              </a:rPr>
              <a:t>Effizienz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durch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minimalen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menschlichen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Eingriff</a:t>
            </a:r>
            <a:r>
              <a:rPr lang="en-US" sz="2000" dirty="0">
                <a:latin typeface="Bahnschrift SemiBold Condensed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605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8382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**9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.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KUNDENZUFRIEDENHEIT**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26720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Bahnschrift SemiBold Condensed" pitchFamily="34" charset="0"/>
              </a:rPr>
              <a:t>- </a:t>
            </a:r>
            <a:r>
              <a:rPr lang="en-US" sz="2000" dirty="0" err="1">
                <a:latin typeface="Bahnschrift SemiBold Condensed" pitchFamily="34" charset="0"/>
              </a:rPr>
              <a:t>Hervorhebung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hoher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Kundenzufriedenheit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durch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erstklassige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Qualität</a:t>
            </a:r>
            <a:r>
              <a:rPr lang="en-US" sz="2000" dirty="0">
                <a:latin typeface="Bahnschrift SemiBold Condensed" pitchFamily="34" charset="0"/>
              </a:rPr>
              <a:t> und </a:t>
            </a:r>
            <a:r>
              <a:rPr lang="en-US" sz="2000" dirty="0" err="1">
                <a:latin typeface="Bahnschrift SemiBold Condensed" pitchFamily="34" charset="0"/>
              </a:rPr>
              <a:t>pünktliche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smtClean="0">
                <a:latin typeface="Bahnschrift SemiBold Condensed" pitchFamily="34" charset="0"/>
              </a:rPr>
              <a:t>      </a:t>
            </a:r>
            <a:r>
              <a:rPr lang="en-US" sz="2000" dirty="0" err="1" smtClean="0">
                <a:latin typeface="Bahnschrift SemiBold Condensed" pitchFamily="34" charset="0"/>
              </a:rPr>
              <a:t>Lieferungen</a:t>
            </a:r>
            <a:r>
              <a:rPr lang="en-US" sz="2000" dirty="0">
                <a:latin typeface="Bahnschrift SemiBold Condensed" pitchFamily="34" charset="0"/>
              </a:rPr>
              <a:t>.</a:t>
            </a:r>
          </a:p>
          <a:p>
            <a:r>
              <a:rPr lang="en-US" sz="2000" dirty="0">
                <a:latin typeface="Bahnschrift SemiBold Condensed" pitchFamily="34" charset="0"/>
              </a:rPr>
              <a:t>- </a:t>
            </a:r>
            <a:r>
              <a:rPr lang="en-US" sz="2000" dirty="0" err="1">
                <a:latin typeface="Bahnschrift SemiBold Condensed" pitchFamily="34" charset="0"/>
              </a:rPr>
              <a:t>Referenzen</a:t>
            </a:r>
            <a:r>
              <a:rPr lang="en-US" sz="2000" dirty="0">
                <a:latin typeface="Bahnschrift SemiBold Condensed" pitchFamily="34" charset="0"/>
              </a:rPr>
              <a:t> von </a:t>
            </a:r>
            <a:r>
              <a:rPr lang="en-US" sz="2000" dirty="0" err="1">
                <a:latin typeface="Bahnschrift SemiBold Condensed" pitchFamily="34" charset="0"/>
              </a:rPr>
              <a:t>zufriedenen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Kunden</a:t>
            </a:r>
            <a:r>
              <a:rPr lang="en-US" sz="2000" dirty="0">
                <a:latin typeface="Bahnschrift SemiBold Condensed" pitchFamily="34" charset="0"/>
              </a:rPr>
              <a:t> und </a:t>
            </a:r>
            <a:r>
              <a:rPr lang="en-US" sz="2000" dirty="0" err="1">
                <a:latin typeface="Bahnschrift SemiBold Condensed" pitchFamily="34" charset="0"/>
              </a:rPr>
              <a:t>langfristigen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Partnerschaften</a:t>
            </a:r>
            <a:r>
              <a:rPr lang="en-US" sz="2000" dirty="0">
                <a:latin typeface="Bahnschrift SemiBold Condens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48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**10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.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QUALITÄTSKONTROLLE**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648200"/>
          </a:xfrm>
        </p:spPr>
        <p:txBody>
          <a:bodyPr/>
          <a:lstStyle/>
          <a:p>
            <a:r>
              <a:rPr lang="en-US" sz="2000" dirty="0">
                <a:latin typeface="Bahnschrift SemiBold Condensed" pitchFamily="34" charset="0"/>
              </a:rPr>
              <a:t>- </a:t>
            </a:r>
            <a:r>
              <a:rPr lang="en-US" sz="2000" dirty="0" err="1">
                <a:latin typeface="Bahnschrift SemiBold Condensed" pitchFamily="34" charset="0"/>
              </a:rPr>
              <a:t>Detaillierte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Erklärung</a:t>
            </a:r>
            <a:r>
              <a:rPr lang="en-US" sz="2000" dirty="0">
                <a:latin typeface="Bahnschrift SemiBold Condensed" pitchFamily="34" charset="0"/>
              </a:rPr>
              <a:t> des </a:t>
            </a:r>
            <a:r>
              <a:rPr lang="en-US" sz="2000" dirty="0" err="1">
                <a:latin typeface="Bahnschrift SemiBold Condensed" pitchFamily="34" charset="0"/>
              </a:rPr>
              <a:t>strengen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Qualitätskontrollprozesses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während</a:t>
            </a:r>
            <a:r>
              <a:rPr lang="en-US" sz="2000" dirty="0">
                <a:latin typeface="Bahnschrift SemiBold Condensed" pitchFamily="34" charset="0"/>
              </a:rPr>
              <a:t> der </a:t>
            </a:r>
            <a:r>
              <a:rPr lang="en-US" sz="2000" dirty="0" err="1">
                <a:latin typeface="Bahnschrift SemiBold Condensed" pitchFamily="34" charset="0"/>
              </a:rPr>
              <a:t>gesamten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Produktion</a:t>
            </a:r>
            <a:r>
              <a:rPr lang="en-US" sz="2000" dirty="0">
                <a:latin typeface="Bahnschrift SemiBold Condensed" pitchFamily="34" charset="0"/>
              </a:rPr>
              <a:t>.</a:t>
            </a:r>
          </a:p>
          <a:p>
            <a:r>
              <a:rPr lang="en-US" sz="2000" dirty="0">
                <a:latin typeface="Bahnschrift SemiBold Condensed" pitchFamily="34" charset="0"/>
              </a:rPr>
              <a:t>- </a:t>
            </a:r>
            <a:r>
              <a:rPr lang="en-US" sz="2000" dirty="0" err="1">
                <a:latin typeface="Bahnschrift SemiBold Condensed" pitchFamily="34" charset="0"/>
              </a:rPr>
              <a:t>Einsatz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modernster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Technologien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zur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Sicherstellung</a:t>
            </a:r>
            <a:r>
              <a:rPr lang="en-US" sz="2000" dirty="0">
                <a:latin typeface="Bahnschrift SemiBold Condensed" pitchFamily="34" charset="0"/>
              </a:rPr>
              <a:t> der </a:t>
            </a:r>
            <a:r>
              <a:rPr lang="en-US" sz="2000" dirty="0" err="1">
                <a:latin typeface="Bahnschrift SemiBold Condensed" pitchFamily="34" charset="0"/>
              </a:rPr>
              <a:t>Präzision</a:t>
            </a:r>
            <a:r>
              <a:rPr lang="en-US" sz="2000" dirty="0" smtClean="0">
                <a:latin typeface="Bahnschrift SemiBold Condensed" pitchFamily="34" charset="0"/>
              </a:rPr>
              <a:t>.</a:t>
            </a:r>
          </a:p>
          <a:p>
            <a:r>
              <a:rPr lang="en-US" sz="2000" dirty="0" smtClean="0">
                <a:latin typeface="Bahnschrift SemiBold Condensed" pitchFamily="34" charset="0"/>
              </a:rPr>
              <a:t>- </a:t>
            </a:r>
            <a:r>
              <a:rPr lang="en-US" sz="2000" dirty="0" err="1" smtClean="0">
                <a:latin typeface="Bahnschrift SemiBold Condensed" pitchFamily="34" charset="0"/>
              </a:rPr>
              <a:t>Führung</a:t>
            </a:r>
            <a:r>
              <a:rPr lang="en-US" sz="2000" dirty="0" smtClean="0">
                <a:latin typeface="Bahnschrift SemiBold Condensed" pitchFamily="34" charset="0"/>
              </a:rPr>
              <a:t> der </a:t>
            </a:r>
            <a:r>
              <a:rPr lang="en-US" sz="2000" dirty="0" err="1" smtClean="0">
                <a:latin typeface="Bahnschrift SemiBold Condensed" pitchFamily="34" charset="0"/>
              </a:rPr>
              <a:t>Prüfungsprotokolle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während</a:t>
            </a:r>
            <a:r>
              <a:rPr lang="en-US" sz="2000" dirty="0" smtClean="0">
                <a:latin typeface="Bahnschrift SemiBold Condensed" pitchFamily="34" charset="0"/>
              </a:rPr>
              <a:t> des </a:t>
            </a:r>
            <a:r>
              <a:rPr lang="en-US" sz="2000" dirty="0" err="1" smtClean="0">
                <a:latin typeface="Bahnschrift SemiBold Condensed" pitchFamily="34" charset="0"/>
              </a:rPr>
              <a:t>gesamten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bearbeitungsporzess</a:t>
            </a:r>
            <a:r>
              <a:rPr lang="en-US" sz="2000" dirty="0" smtClean="0">
                <a:latin typeface="Bahnschrift SemiBold Condensed" pitchFamily="34" charset="0"/>
              </a:rPr>
              <a:t> und </a:t>
            </a:r>
            <a:r>
              <a:rPr lang="en-US" sz="2000" dirty="0" err="1" smtClean="0">
                <a:latin typeface="Bahnschrift SemiBold Condensed" pitchFamily="34" charset="0"/>
              </a:rPr>
              <a:t>anschliessend</a:t>
            </a:r>
            <a:r>
              <a:rPr lang="en-US" sz="2000" dirty="0" smtClean="0">
                <a:latin typeface="Bahnschrift SemiBold Condensed" pitchFamily="34" charset="0"/>
              </a:rPr>
              <a:t> der </a:t>
            </a:r>
            <a:r>
              <a:rPr lang="en-US" sz="2000" dirty="0" err="1" smtClean="0">
                <a:latin typeface="Bahnschrift SemiBold Condensed" pitchFamily="34" charset="0"/>
              </a:rPr>
              <a:t>Endkontrolle</a:t>
            </a:r>
            <a:r>
              <a:rPr lang="en-US" sz="2000" dirty="0">
                <a:latin typeface="Bahnschrift SemiBold Condensed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596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**11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.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UMWELTVERANTWORTUNG**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876800"/>
          </a:xfrm>
        </p:spPr>
        <p:txBody>
          <a:bodyPr/>
          <a:lstStyle/>
          <a:p>
            <a:r>
              <a:rPr lang="en-US" sz="2000" dirty="0">
                <a:latin typeface="Bahnschrift SemiBold Condensed" pitchFamily="34" charset="0"/>
              </a:rPr>
              <a:t>- </a:t>
            </a:r>
            <a:r>
              <a:rPr lang="en-US" sz="2000" dirty="0" err="1">
                <a:latin typeface="Bahnschrift SemiBold Condensed" pitchFamily="34" charset="0"/>
              </a:rPr>
              <a:t>Betonung</a:t>
            </a:r>
            <a:r>
              <a:rPr lang="en-US" sz="2000" dirty="0">
                <a:latin typeface="Bahnschrift SemiBold Condensed" pitchFamily="34" charset="0"/>
              </a:rPr>
              <a:t> der </a:t>
            </a:r>
            <a:r>
              <a:rPr lang="en-US" sz="2000" dirty="0" err="1">
                <a:latin typeface="Bahnschrift SemiBold Condensed" pitchFamily="34" charset="0"/>
              </a:rPr>
              <a:t>Nachhaltigkeitsbemühungen</a:t>
            </a:r>
            <a:r>
              <a:rPr lang="en-US" sz="2000" dirty="0">
                <a:latin typeface="Bahnschrift SemiBold Condensed" pitchFamily="34" charset="0"/>
              </a:rPr>
              <a:t> und </a:t>
            </a:r>
            <a:r>
              <a:rPr lang="en-US" sz="2000" dirty="0" err="1">
                <a:latin typeface="Bahnschrift SemiBold Condensed" pitchFamily="34" charset="0"/>
              </a:rPr>
              <a:t>ressourcenschonenden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Produktionspraktiken</a:t>
            </a:r>
            <a:r>
              <a:rPr lang="en-US" sz="2000" dirty="0">
                <a:latin typeface="Bahnschrift SemiBold Condensed" pitchFamily="34" charset="0"/>
              </a:rPr>
              <a:t>.</a:t>
            </a:r>
          </a:p>
          <a:p>
            <a:r>
              <a:rPr lang="en-US" sz="2000" dirty="0">
                <a:latin typeface="Bahnschrift SemiBold Condensed" pitchFamily="34" charset="0"/>
              </a:rPr>
              <a:t>- </a:t>
            </a:r>
            <a:r>
              <a:rPr lang="en-US" sz="2000" dirty="0" err="1">
                <a:latin typeface="Bahnschrift SemiBold Condensed" pitchFamily="34" charset="0"/>
              </a:rPr>
              <a:t>Zertifizierungen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oder</a:t>
            </a:r>
            <a:r>
              <a:rPr lang="en-US" sz="2000" dirty="0">
                <a:latin typeface="Bahnschrift SemiBold Condensed" pitchFamily="34" charset="0"/>
              </a:rPr>
              <a:t> Standards </a:t>
            </a:r>
            <a:r>
              <a:rPr lang="en-US" sz="2000" dirty="0" err="1">
                <a:latin typeface="Bahnschrift SemiBold Condensed" pitchFamily="34" charset="0"/>
              </a:rPr>
              <a:t>im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Bereich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Umweltschutz</a:t>
            </a:r>
            <a:r>
              <a:rPr lang="en-US" sz="2000" dirty="0" smtClean="0">
                <a:latin typeface="Bahnschrift SemiBold Condensed" pitchFamily="34" charset="0"/>
              </a:rPr>
              <a:t>.</a:t>
            </a:r>
            <a:endParaRPr lang="en-US" sz="2000" dirty="0"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672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**12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. FORSCHUNG UND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ENTWICKLUNG**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1219200"/>
          </a:xfrm>
        </p:spPr>
        <p:txBody>
          <a:bodyPr/>
          <a:lstStyle/>
          <a:p>
            <a:r>
              <a:rPr lang="en-US" sz="2000" dirty="0">
                <a:latin typeface="Bahnschrift SemiBold Condensed" pitchFamily="34" charset="0"/>
              </a:rPr>
              <a:t>- Engagement in </a:t>
            </a:r>
            <a:r>
              <a:rPr lang="en-US" sz="2000" dirty="0" err="1">
                <a:latin typeface="Bahnschrift SemiBold Condensed" pitchFamily="34" charset="0"/>
              </a:rPr>
              <a:t>Forschung</a:t>
            </a:r>
            <a:r>
              <a:rPr lang="en-US" sz="2000" dirty="0">
                <a:latin typeface="Bahnschrift SemiBold Condensed" pitchFamily="34" charset="0"/>
              </a:rPr>
              <a:t> und </a:t>
            </a:r>
            <a:r>
              <a:rPr lang="en-US" sz="2000" dirty="0" err="1">
                <a:latin typeface="Bahnschrift SemiBold Condensed" pitchFamily="34" charset="0"/>
              </a:rPr>
              <a:t>Entwicklung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für</a:t>
            </a:r>
            <a:r>
              <a:rPr lang="en-US" sz="2000" dirty="0">
                <a:latin typeface="Bahnschrift SemiBold Condensed" pitchFamily="34" charset="0"/>
              </a:rPr>
              <a:t> innovative </a:t>
            </a:r>
            <a:r>
              <a:rPr lang="en-US" sz="2000" dirty="0" err="1">
                <a:latin typeface="Bahnschrift SemiBold Condensed" pitchFamily="34" charset="0"/>
              </a:rPr>
              <a:t>Lösungen</a:t>
            </a:r>
            <a:r>
              <a:rPr lang="en-US" sz="2000" dirty="0">
                <a:latin typeface="Bahnschrift SemiBold Condensed" pitchFamily="34" charset="0"/>
              </a:rPr>
              <a:t>.</a:t>
            </a:r>
          </a:p>
          <a:p>
            <a:r>
              <a:rPr lang="en-US" sz="2000" dirty="0">
                <a:latin typeface="Bahnschrift SemiBold Condensed" pitchFamily="34" charset="0"/>
              </a:rPr>
              <a:t>- </a:t>
            </a:r>
            <a:r>
              <a:rPr lang="en-US" sz="2000" dirty="0" err="1">
                <a:latin typeface="Bahnschrift SemiBold Condensed" pitchFamily="34" charset="0"/>
              </a:rPr>
              <a:t>Fallstudien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über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erfolgreiche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Entwicklungen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oder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Anwendungen</a:t>
            </a:r>
            <a:r>
              <a:rPr lang="en-US" sz="2000" dirty="0">
                <a:latin typeface="Bahnschrift SemiBold Condensed" pitchFamily="34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053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906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**13. MITARBEITERTEAM**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4191000"/>
          </a:xfrm>
        </p:spPr>
        <p:txBody>
          <a:bodyPr/>
          <a:lstStyle/>
          <a:p>
            <a:r>
              <a:rPr lang="en-US" sz="2000" dirty="0">
                <a:latin typeface="Bahnschrift SemiBold Condensed" pitchFamily="34" charset="0"/>
              </a:rPr>
              <a:t>- </a:t>
            </a:r>
            <a:r>
              <a:rPr lang="en-US" sz="2000" dirty="0" err="1">
                <a:latin typeface="Bahnschrift SemiBold Condensed" pitchFamily="34" charset="0"/>
              </a:rPr>
              <a:t>Vorstellung</a:t>
            </a:r>
            <a:r>
              <a:rPr lang="en-US" sz="2000" dirty="0">
                <a:latin typeface="Bahnschrift SemiBold Condensed" pitchFamily="34" charset="0"/>
              </a:rPr>
              <a:t> des </a:t>
            </a:r>
            <a:r>
              <a:rPr lang="en-US" sz="2000" dirty="0" err="1">
                <a:latin typeface="Bahnschrift SemiBold Condensed" pitchFamily="34" charset="0"/>
              </a:rPr>
              <a:t>hochqualifizierten</a:t>
            </a:r>
            <a:r>
              <a:rPr lang="en-US" sz="2000" dirty="0">
                <a:latin typeface="Bahnschrift SemiBold Condensed" pitchFamily="34" charset="0"/>
              </a:rPr>
              <a:t> und </a:t>
            </a:r>
            <a:r>
              <a:rPr lang="en-US" sz="2000" dirty="0" err="1">
                <a:latin typeface="Bahnschrift SemiBold Condensed" pitchFamily="34" charset="0"/>
              </a:rPr>
              <a:t>engagierten</a:t>
            </a:r>
            <a:r>
              <a:rPr lang="en-US" sz="2000" dirty="0">
                <a:latin typeface="Bahnschrift SemiBold Condensed" pitchFamily="34" charset="0"/>
              </a:rPr>
              <a:t> Teams von 25 </a:t>
            </a:r>
            <a:r>
              <a:rPr lang="en-US" sz="2000" dirty="0" err="1">
                <a:latin typeface="Bahnschrift SemiBold Condensed" pitchFamily="34" charset="0"/>
              </a:rPr>
              <a:t>Mitarbeitern</a:t>
            </a:r>
            <a:r>
              <a:rPr lang="en-US" sz="2000" dirty="0">
                <a:latin typeface="Bahnschrift SemiBold Condensed" pitchFamily="34" charset="0"/>
              </a:rPr>
              <a:t>.</a:t>
            </a:r>
          </a:p>
          <a:p>
            <a:r>
              <a:rPr lang="en-US" sz="2000" dirty="0">
                <a:latin typeface="Bahnschrift SemiBold Condensed" pitchFamily="34" charset="0"/>
              </a:rPr>
              <a:t>- </a:t>
            </a:r>
            <a:r>
              <a:rPr lang="en-US" sz="2000" dirty="0" err="1">
                <a:latin typeface="Bahnschrift SemiBold Condensed" pitchFamily="34" charset="0"/>
              </a:rPr>
              <a:t>Betonung</a:t>
            </a:r>
            <a:r>
              <a:rPr lang="en-US" sz="2000" dirty="0">
                <a:latin typeface="Bahnschrift SemiBold Condensed" pitchFamily="34" charset="0"/>
              </a:rPr>
              <a:t> der </a:t>
            </a:r>
            <a:r>
              <a:rPr lang="en-US" sz="2000" dirty="0" err="1">
                <a:latin typeface="Bahnschrift SemiBold Condensed" pitchFamily="34" charset="0"/>
              </a:rPr>
              <a:t>Teamarbeit</a:t>
            </a:r>
            <a:r>
              <a:rPr lang="en-US" sz="2000" dirty="0">
                <a:latin typeface="Bahnschrift SemiBold Condensed" pitchFamily="34" charset="0"/>
              </a:rPr>
              <a:t> und </a:t>
            </a:r>
            <a:r>
              <a:rPr lang="en-US" sz="2000" dirty="0" err="1">
                <a:latin typeface="Bahnschrift SemiBold Condensed" pitchFamily="34" charset="0"/>
              </a:rPr>
              <a:t>individuellen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Fachkenntnisse</a:t>
            </a:r>
            <a:r>
              <a:rPr lang="en-US" sz="2000" dirty="0" smtClean="0">
                <a:latin typeface="Bahnschrift SemiBold Condensed" pitchFamily="34" charset="0"/>
              </a:rPr>
              <a:t>.</a:t>
            </a:r>
          </a:p>
          <a:p>
            <a:r>
              <a:rPr lang="en-US" sz="2000" dirty="0" smtClean="0">
                <a:latin typeface="Bahnschrift SemiBold Condensed" pitchFamily="34" charset="0"/>
              </a:rPr>
              <a:t>- </a:t>
            </a:r>
            <a:r>
              <a:rPr lang="en-US" sz="2000" dirty="0" err="1" smtClean="0">
                <a:latin typeface="Bahnschrift SemiBold Condensed" pitchFamily="34" charset="0"/>
              </a:rPr>
              <a:t>Fachpersonal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aus</a:t>
            </a:r>
            <a:r>
              <a:rPr lang="en-US" sz="2000" dirty="0" smtClean="0">
                <a:latin typeface="Bahnschrift SemiBold Condensed" pitchFamily="34" charset="0"/>
              </a:rPr>
              <a:t> der </a:t>
            </a:r>
            <a:r>
              <a:rPr lang="en-US" sz="2000" dirty="0" err="1" smtClean="0">
                <a:latin typeface="Bahnschrift SemiBold Condensed" pitchFamily="34" charset="0"/>
              </a:rPr>
              <a:t>Schweiz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mit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einer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langjährigen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Beruferfahrung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im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bereich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wie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Fräsen</a:t>
            </a:r>
            <a:r>
              <a:rPr lang="en-US" sz="2000" dirty="0" smtClean="0">
                <a:latin typeface="Bahnschrift SemiBold Condensed" pitchFamily="34" charset="0"/>
              </a:rPr>
              <a:t>, </a:t>
            </a:r>
            <a:r>
              <a:rPr lang="en-US" sz="2000" dirty="0" err="1" smtClean="0">
                <a:latin typeface="Bahnschrift SemiBold Condensed" pitchFamily="34" charset="0"/>
              </a:rPr>
              <a:t>Drehen</a:t>
            </a:r>
            <a:r>
              <a:rPr lang="en-US" sz="2000" dirty="0" smtClean="0">
                <a:latin typeface="Bahnschrift SemiBold Condensed" pitchFamily="34" charset="0"/>
              </a:rPr>
              <a:t> und </a:t>
            </a:r>
            <a:r>
              <a:rPr lang="en-US" sz="2000" dirty="0" err="1" smtClean="0">
                <a:latin typeface="Bahnschrift SemiBold Condensed" pitchFamily="34" charset="0"/>
              </a:rPr>
              <a:t>auch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Messtechnik</a:t>
            </a:r>
            <a:r>
              <a:rPr lang="en-US" sz="2000" dirty="0" smtClean="0">
                <a:latin typeface="Bahnschrift SemiBold Condensed" pitchFamily="34" charset="0"/>
              </a:rPr>
              <a:t>.</a:t>
            </a:r>
            <a:endParaRPr lang="en-US" sz="2000" dirty="0">
              <a:latin typeface="Bahnschrift SemiBold Condensed" pitchFamily="34" charset="0"/>
            </a:endParaRPr>
          </a:p>
          <a:p>
            <a:endParaRPr lang="en-US" dirty="0"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445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**14. PRODUKTIONSKAPAZITÄT UND OBJEM PROIZVODNJE**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87680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Bahnschrift SemiBold Condensed" pitchFamily="34" charset="0"/>
              </a:rPr>
              <a:t>- </a:t>
            </a:r>
            <a:r>
              <a:rPr lang="en-US" sz="2000" dirty="0" err="1">
                <a:latin typeface="Bahnschrift SemiBold Condensed" pitchFamily="34" charset="0"/>
              </a:rPr>
              <a:t>Unsere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Produktionskapazität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erstreckt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sich</a:t>
            </a:r>
            <a:r>
              <a:rPr lang="en-US" sz="2000" dirty="0">
                <a:latin typeface="Bahnschrift SemiBold Condensed" pitchFamily="34" charset="0"/>
              </a:rPr>
              <a:t> von </a:t>
            </a:r>
            <a:r>
              <a:rPr lang="en-US" sz="2000" dirty="0" err="1">
                <a:latin typeface="Bahnschrift SemiBold Condensed" pitchFamily="34" charset="0"/>
              </a:rPr>
              <a:t>Serienproduktionen</a:t>
            </a:r>
            <a:r>
              <a:rPr lang="en-US" sz="2000" dirty="0">
                <a:latin typeface="Bahnschrift SemiBold Condensed" pitchFamily="34" charset="0"/>
              </a:rPr>
              <a:t> von 50 </a:t>
            </a:r>
            <a:r>
              <a:rPr lang="en-US" sz="2000" dirty="0" err="1">
                <a:latin typeface="Bahnschrift SemiBold Condensed" pitchFamily="34" charset="0"/>
              </a:rPr>
              <a:t>bis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zu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beeindruckenden</a:t>
            </a:r>
            <a:r>
              <a:rPr lang="en-US" sz="2000" dirty="0">
                <a:latin typeface="Bahnschrift SemiBold Condensed" pitchFamily="34" charset="0"/>
              </a:rPr>
              <a:t> 15.000 </a:t>
            </a:r>
            <a:r>
              <a:rPr lang="en-US" sz="2000" dirty="0" err="1">
                <a:latin typeface="Bahnschrift SemiBold Condensed" pitchFamily="34" charset="0"/>
              </a:rPr>
              <a:t>Einheiten</a:t>
            </a:r>
            <a:r>
              <a:rPr lang="en-US" sz="2000" dirty="0">
                <a:latin typeface="Bahnschrift SemiBold Condensed" pitchFamily="34" charset="0"/>
              </a:rPr>
              <a:t>.</a:t>
            </a:r>
          </a:p>
          <a:p>
            <a:r>
              <a:rPr lang="en-US" sz="2000" dirty="0">
                <a:latin typeface="Bahnschrift SemiBold Condensed" pitchFamily="34" charset="0"/>
              </a:rPr>
              <a:t>- </a:t>
            </a:r>
            <a:r>
              <a:rPr lang="en-US" sz="2000" dirty="0" err="1">
                <a:latin typeface="Bahnschrift SemiBold Condensed" pitchFamily="34" charset="0"/>
              </a:rPr>
              <a:t>Betonen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Sie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kurze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Produktionszeiten</a:t>
            </a:r>
            <a:r>
              <a:rPr lang="en-US" sz="2000" dirty="0">
                <a:latin typeface="Bahnschrift SemiBold Condensed" pitchFamily="34" charset="0"/>
              </a:rPr>
              <a:t> und </a:t>
            </a:r>
            <a:r>
              <a:rPr lang="en-US" sz="2000" dirty="0" err="1">
                <a:latin typeface="Bahnschrift SemiBold Condensed" pitchFamily="34" charset="0"/>
              </a:rPr>
              <a:t>hohe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Flexibilität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bei</a:t>
            </a:r>
            <a:r>
              <a:rPr lang="en-US" sz="2000" dirty="0">
                <a:latin typeface="Bahnschrift SemiBold Condensed" pitchFamily="34" charset="0"/>
              </a:rPr>
              <a:t> der </a:t>
            </a:r>
            <a:r>
              <a:rPr lang="en-US" sz="2000" dirty="0" err="1">
                <a:latin typeface="Bahnschrift SemiBold Condensed" pitchFamily="34" charset="0"/>
              </a:rPr>
              <a:t>Bewältigung</a:t>
            </a:r>
            <a:r>
              <a:rPr lang="en-US" sz="2000" dirty="0">
                <a:latin typeface="Bahnschrift SemiBold Condensed" pitchFamily="34" charset="0"/>
              </a:rPr>
              <a:t> von </a:t>
            </a:r>
            <a:r>
              <a:rPr lang="en-US" sz="2000" dirty="0" err="1">
                <a:latin typeface="Bahnschrift SemiBold Condensed" pitchFamily="34" charset="0"/>
              </a:rPr>
              <a:t>Aufträgen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unterschiedlicher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Größenordnung</a:t>
            </a:r>
            <a:r>
              <a:rPr lang="en-US" sz="2000" dirty="0">
                <a:latin typeface="Bahnschrift SemiBold Condens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990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**15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. PROJEKTE UND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INNOVATIONEN**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487680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Bahnschrift SemiBold Condensed" pitchFamily="34" charset="0"/>
              </a:rPr>
              <a:t>- </a:t>
            </a:r>
            <a:r>
              <a:rPr lang="en-US" sz="2000" dirty="0" err="1">
                <a:latin typeface="Bahnschrift SemiBold Condensed" pitchFamily="34" charset="0"/>
              </a:rPr>
              <a:t>Hervorhebung</a:t>
            </a:r>
            <a:r>
              <a:rPr lang="en-US" sz="2000" dirty="0">
                <a:latin typeface="Bahnschrift SemiBold Condensed" pitchFamily="34" charset="0"/>
              </a:rPr>
              <a:t> von </a:t>
            </a:r>
            <a:r>
              <a:rPr lang="en-US" sz="2000" dirty="0" err="1">
                <a:latin typeface="Bahnschrift SemiBold Condensed" pitchFamily="34" charset="0"/>
              </a:rPr>
              <a:t>Projekten</a:t>
            </a:r>
            <a:r>
              <a:rPr lang="en-US" sz="2000" dirty="0">
                <a:latin typeface="Bahnschrift SemiBold Condensed" pitchFamily="34" charset="0"/>
              </a:rPr>
              <a:t> in der </a:t>
            </a:r>
            <a:r>
              <a:rPr lang="en-US" sz="2000" dirty="0" err="1">
                <a:latin typeface="Bahnschrift SemiBold Condensed" pitchFamily="34" charset="0"/>
              </a:rPr>
              <a:t>Automatisierung</a:t>
            </a:r>
            <a:r>
              <a:rPr lang="en-US" sz="2000" dirty="0">
                <a:latin typeface="Bahnschrift SemiBold Condensed" pitchFamily="34" charset="0"/>
              </a:rPr>
              <a:t> und </a:t>
            </a:r>
            <a:r>
              <a:rPr lang="en-US" sz="2000" dirty="0" err="1">
                <a:latin typeface="Bahnschrift SemiBold Condensed" pitchFamily="34" charset="0"/>
              </a:rPr>
              <a:t>Produktentwicklung</a:t>
            </a:r>
            <a:r>
              <a:rPr lang="en-US" sz="2000" dirty="0">
                <a:latin typeface="Bahnschrift SemiBold Condensed" pitchFamily="34" charset="0"/>
              </a:rPr>
              <a:t>.</a:t>
            </a:r>
          </a:p>
          <a:p>
            <a:r>
              <a:rPr lang="en-US" sz="2000" dirty="0">
                <a:latin typeface="Bahnschrift SemiBold Condensed" pitchFamily="34" charset="0"/>
              </a:rPr>
              <a:t>- </a:t>
            </a:r>
            <a:r>
              <a:rPr lang="en-US" sz="2000" dirty="0" err="1">
                <a:latin typeface="Bahnschrift SemiBold Condensed" pitchFamily="34" charset="0"/>
              </a:rPr>
              <a:t>Fallbeispiele</a:t>
            </a:r>
            <a:r>
              <a:rPr lang="en-US" sz="2000" dirty="0">
                <a:latin typeface="Bahnschrift SemiBold Condensed" pitchFamily="34" charset="0"/>
              </a:rPr>
              <a:t>, die den </a:t>
            </a:r>
            <a:r>
              <a:rPr lang="en-US" sz="2000" dirty="0" err="1">
                <a:latin typeface="Bahnschrift SemiBold Condensed" pitchFamily="34" charset="0"/>
              </a:rPr>
              <a:t>Innovationsgeist</a:t>
            </a:r>
            <a:r>
              <a:rPr lang="en-US" sz="2000" dirty="0">
                <a:latin typeface="Bahnschrift SemiBold Condensed" pitchFamily="34" charset="0"/>
              </a:rPr>
              <a:t> und die </a:t>
            </a:r>
            <a:r>
              <a:rPr lang="en-US" sz="2000" dirty="0" err="1">
                <a:latin typeface="Bahnschrift SemiBold Condensed" pitchFamily="34" charset="0"/>
              </a:rPr>
              <a:t>Anpassungsfähigkeit</a:t>
            </a:r>
            <a:r>
              <a:rPr lang="en-US" sz="2000" dirty="0">
                <a:latin typeface="Bahnschrift SemiBold Condensed" pitchFamily="34" charset="0"/>
              </a:rPr>
              <a:t> des </a:t>
            </a:r>
            <a:r>
              <a:rPr lang="en-US" sz="2000" dirty="0" err="1">
                <a:latin typeface="Bahnschrift SemiBold Condensed" pitchFamily="34" charset="0"/>
              </a:rPr>
              <a:t>Unternehmens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zeigen</a:t>
            </a:r>
            <a:r>
              <a:rPr lang="en-US" sz="2000" dirty="0">
                <a:latin typeface="Bahnschrift SemiBold Condens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9507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**16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.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ZUKUNFTSAUSBLICK**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876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sz="2000" dirty="0">
                <a:latin typeface="Bahnschrift SemiBold Condensed" pitchFamily="34" charset="0"/>
              </a:rPr>
              <a:t>- </a:t>
            </a:r>
            <a:r>
              <a:rPr lang="en-US" sz="2000" dirty="0" err="1">
                <a:latin typeface="Bahnschrift SemiBold Condensed" pitchFamily="34" charset="0"/>
              </a:rPr>
              <a:t>Strategischer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Ausblick</a:t>
            </a:r>
            <a:r>
              <a:rPr lang="en-US" sz="2000" dirty="0">
                <a:latin typeface="Bahnschrift SemiBold Condensed" pitchFamily="34" charset="0"/>
              </a:rPr>
              <a:t> auf die </a:t>
            </a:r>
            <a:r>
              <a:rPr lang="en-US" sz="2000" dirty="0" err="1">
                <a:latin typeface="Bahnschrift SemiBold Condensed" pitchFamily="34" charset="0"/>
              </a:rPr>
              <a:t>zukünftige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Entwicklung</a:t>
            </a:r>
            <a:r>
              <a:rPr lang="en-US" sz="2000" dirty="0">
                <a:latin typeface="Bahnschrift SemiBold Condensed" pitchFamily="34" charset="0"/>
              </a:rPr>
              <a:t>, </a:t>
            </a:r>
            <a:r>
              <a:rPr lang="en-US" sz="2000" dirty="0" err="1">
                <a:latin typeface="Bahnschrift SemiBold Condensed" pitchFamily="34" charset="0"/>
              </a:rPr>
              <a:t>Expansionspläne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oder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Technologieinvestitionen</a:t>
            </a:r>
            <a:r>
              <a:rPr lang="en-US" sz="2000" dirty="0">
                <a:latin typeface="Bahnschrift SemiBold Condensed" pitchFamily="34" charset="0"/>
              </a:rPr>
              <a:t>.</a:t>
            </a:r>
          </a:p>
          <a:p>
            <a:r>
              <a:rPr lang="en-US" sz="2000" dirty="0">
                <a:latin typeface="Bahnschrift SemiBold Condensed" pitchFamily="34" charset="0"/>
              </a:rPr>
              <a:t>- Vision </a:t>
            </a:r>
            <a:r>
              <a:rPr lang="en-US" sz="2000" dirty="0" err="1">
                <a:latin typeface="Bahnschrift SemiBold Condensed" pitchFamily="34" charset="0"/>
              </a:rPr>
              <a:t>für</a:t>
            </a:r>
            <a:r>
              <a:rPr lang="en-US" sz="2000" dirty="0">
                <a:latin typeface="Bahnschrift SemiBold Condensed" pitchFamily="34" charset="0"/>
              </a:rPr>
              <a:t> die </a:t>
            </a:r>
            <a:r>
              <a:rPr lang="en-US" sz="2000" dirty="0" err="1">
                <a:latin typeface="Bahnschrift SemiBold Condensed" pitchFamily="34" charset="0"/>
              </a:rPr>
              <a:t>Weiterentwicklung</a:t>
            </a:r>
            <a:r>
              <a:rPr lang="en-US" sz="2000" dirty="0">
                <a:latin typeface="Bahnschrift SemiBold Condensed" pitchFamily="34" charset="0"/>
              </a:rPr>
              <a:t> des </a:t>
            </a:r>
            <a:r>
              <a:rPr lang="en-US" sz="2000" dirty="0" err="1">
                <a:latin typeface="Bahnschrift SemiBold Condensed" pitchFamily="34" charset="0"/>
              </a:rPr>
              <a:t>Unternehmens</a:t>
            </a:r>
            <a:r>
              <a:rPr lang="en-US" sz="2000" dirty="0" smtClean="0">
                <a:latin typeface="Bahnschrift SemiBold Condensed" pitchFamily="34" charset="0"/>
              </a:rPr>
              <a:t>.</a:t>
            </a:r>
          </a:p>
          <a:p>
            <a:r>
              <a:rPr lang="en-US" sz="2000" dirty="0" smtClean="0">
                <a:latin typeface="Bahnschrift SemiBold Condensed" pitchFamily="34" charset="0"/>
              </a:rPr>
              <a:t>- </a:t>
            </a:r>
            <a:r>
              <a:rPr lang="en-US" sz="2000" dirty="0" err="1" smtClean="0">
                <a:latin typeface="Bahnschrift SemiBold Condensed" pitchFamily="34" charset="0"/>
              </a:rPr>
              <a:t>Ausbilden</a:t>
            </a:r>
            <a:r>
              <a:rPr lang="en-US" sz="2000" dirty="0" smtClean="0">
                <a:latin typeface="Bahnschrift SemiBold Condensed" pitchFamily="34" charset="0"/>
              </a:rPr>
              <a:t> des </a:t>
            </a:r>
            <a:r>
              <a:rPr lang="en-US" sz="2000" dirty="0" err="1" smtClean="0">
                <a:latin typeface="Bahnschrift SemiBold Condensed" pitchFamily="34" charset="0"/>
              </a:rPr>
              <a:t>neuen</a:t>
            </a:r>
            <a:r>
              <a:rPr lang="en-US" sz="2000" dirty="0" smtClean="0">
                <a:latin typeface="Bahnschrift SemiBold Condensed" pitchFamily="34" charset="0"/>
              </a:rPr>
              <a:t> Personal.</a:t>
            </a:r>
          </a:p>
          <a:p>
            <a:endParaRPr lang="en-US" sz="2000" dirty="0">
              <a:latin typeface="Bahnschrift SemiBold Condensed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0188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763000" cy="14478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**17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. KOSTENLOSE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BERATUNG**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65760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Bahnschrift SemiBold Condensed" pitchFamily="34" charset="0"/>
              </a:rPr>
              <a:t>- </a:t>
            </a:r>
            <a:r>
              <a:rPr lang="en-US" sz="2000" dirty="0" err="1" smtClean="0">
                <a:latin typeface="Bahnschrift SemiBold Condensed" pitchFamily="34" charset="0"/>
              </a:rPr>
              <a:t>Wir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bieten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für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Sie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eine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kostenlose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Beratung</a:t>
            </a:r>
            <a:r>
              <a:rPr lang="en-US" sz="2000" dirty="0">
                <a:latin typeface="Bahnschrift SemiBold Condensed" pitchFamily="34" charset="0"/>
              </a:rPr>
              <a:t> an und </a:t>
            </a:r>
            <a:r>
              <a:rPr lang="en-US" sz="2000" dirty="0" err="1" smtClean="0">
                <a:latin typeface="Bahnschrift SemiBold Condensed" pitchFamily="34" charset="0"/>
              </a:rPr>
              <a:t>prüfen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für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Sie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mögliche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Kooperationsmöglichkeiten</a:t>
            </a:r>
            <a:r>
              <a:rPr lang="en-US" sz="2000" dirty="0">
                <a:latin typeface="Bahnschrift SemiBold Condens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2202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**2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. KOMPETENZEN UND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EXPERTISE**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18288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Bahnschrift SemiBold Condensed" pitchFamily="34" charset="0"/>
              </a:rPr>
              <a:t>CNC Noll hat </a:t>
            </a:r>
            <a:r>
              <a:rPr lang="en-US" dirty="0" err="1">
                <a:latin typeface="Bahnschrift SemiBold Condensed" pitchFamily="34" charset="0"/>
              </a:rPr>
              <a:t>eine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beeindruckende</a:t>
            </a:r>
            <a:r>
              <a:rPr lang="en-US" dirty="0">
                <a:latin typeface="Bahnschrift SemiBold Condensed" pitchFamily="34" charset="0"/>
              </a:rPr>
              <a:t> Expertise in der </a:t>
            </a:r>
            <a:r>
              <a:rPr lang="en-US" dirty="0" err="1">
                <a:latin typeface="Bahnschrift SemiBold Condensed" pitchFamily="34" charset="0"/>
              </a:rPr>
              <a:t>Metallbearbeitung</a:t>
            </a:r>
            <a:r>
              <a:rPr lang="en-US" dirty="0">
                <a:latin typeface="Bahnschrift SemiBold Condensed" pitchFamily="34" charset="0"/>
              </a:rPr>
              <a:t>, </a:t>
            </a:r>
            <a:r>
              <a:rPr lang="en-US" dirty="0" err="1">
                <a:latin typeface="Bahnschrift SemiBold Condensed" pitchFamily="34" charset="0"/>
              </a:rPr>
              <a:t>einschließlich</a:t>
            </a:r>
            <a:r>
              <a:rPr lang="en-US" dirty="0">
                <a:latin typeface="Bahnschrift SemiBold Condensed" pitchFamily="34" charset="0"/>
              </a:rPr>
              <a:t> CNC-</a:t>
            </a:r>
            <a:r>
              <a:rPr lang="en-US" dirty="0" err="1">
                <a:latin typeface="Bahnschrift SemiBold Condensed" pitchFamily="34" charset="0"/>
              </a:rPr>
              <a:t>Drehen</a:t>
            </a:r>
            <a:r>
              <a:rPr lang="en-US" dirty="0">
                <a:latin typeface="Bahnschrift SemiBold Condensed" pitchFamily="34" charset="0"/>
              </a:rPr>
              <a:t> &amp; </a:t>
            </a:r>
            <a:r>
              <a:rPr lang="en-US" dirty="0" err="1">
                <a:latin typeface="Bahnschrift SemiBold Condensed" pitchFamily="34" charset="0"/>
              </a:rPr>
              <a:t>Fräsen</a:t>
            </a:r>
            <a:r>
              <a:rPr lang="en-US" dirty="0">
                <a:latin typeface="Bahnschrift SemiBold Condensed" pitchFamily="34" charset="0"/>
              </a:rPr>
              <a:t>, </a:t>
            </a:r>
            <a:r>
              <a:rPr lang="en-US" dirty="0" err="1">
                <a:latin typeface="Bahnschrift SemiBold Condensed" pitchFamily="34" charset="0"/>
              </a:rPr>
              <a:t>Schweißen</a:t>
            </a:r>
            <a:r>
              <a:rPr lang="en-US" dirty="0">
                <a:latin typeface="Bahnschrift SemiBold Condensed" pitchFamily="34" charset="0"/>
              </a:rPr>
              <a:t> und </a:t>
            </a:r>
            <a:r>
              <a:rPr lang="en-US" dirty="0" err="1">
                <a:latin typeface="Bahnschrift SemiBold Condensed" pitchFamily="34" charset="0"/>
              </a:rPr>
              <a:t>Schleifen</a:t>
            </a:r>
            <a:r>
              <a:rPr lang="en-US" dirty="0">
                <a:latin typeface="Bahnschrift SemiBold Condensed" pitchFamily="34" charset="0"/>
              </a:rPr>
              <a:t>. Das </a:t>
            </a:r>
            <a:r>
              <a:rPr lang="en-US" dirty="0" err="1">
                <a:latin typeface="Bahnschrift SemiBold Condensed" pitchFamily="34" charset="0"/>
              </a:rPr>
              <a:t>Unternehmen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produziert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Spritzgießwerkzeuge</a:t>
            </a:r>
            <a:r>
              <a:rPr lang="en-US" dirty="0">
                <a:latin typeface="Bahnschrift SemiBold Condensed" pitchFamily="34" charset="0"/>
              </a:rPr>
              <a:t>, PET-</a:t>
            </a:r>
            <a:r>
              <a:rPr lang="en-US" dirty="0" err="1">
                <a:latin typeface="Bahnschrift SemiBold Condensed" pitchFamily="34" charset="0"/>
              </a:rPr>
              <a:t>Formwerkzeuge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sowie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Metall</a:t>
            </a:r>
            <a:r>
              <a:rPr lang="en-US" dirty="0">
                <a:latin typeface="Bahnschrift SemiBold Condensed" pitchFamily="34" charset="0"/>
              </a:rPr>
              <a:t>- und </a:t>
            </a:r>
            <a:r>
              <a:rPr lang="en-US" dirty="0" err="1">
                <a:latin typeface="Bahnschrift SemiBold Condensed" pitchFamily="34" charset="0"/>
              </a:rPr>
              <a:t>Kunststoffteile</a:t>
            </a:r>
            <a:r>
              <a:rPr lang="en-US" dirty="0">
                <a:latin typeface="Bahnschrift SemiBold Condensed" pitchFamily="34" charset="0"/>
              </a:rPr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144604"/>
            <a:ext cx="2019475" cy="1348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991354"/>
            <a:ext cx="2288762" cy="14781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0946" y="5497562"/>
            <a:ext cx="2288762" cy="13604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5497561"/>
            <a:ext cx="2041263" cy="136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4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**18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.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KONTAKTINFORMATIONEN**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962400"/>
          </a:xfrm>
        </p:spPr>
        <p:txBody>
          <a:bodyPr/>
          <a:lstStyle/>
          <a:p>
            <a:r>
              <a:rPr lang="en-US" dirty="0" smtClean="0">
                <a:latin typeface="Bahnschrift SemiBold Condensed" pitchFamily="34" charset="0"/>
              </a:rPr>
              <a:t>- </a:t>
            </a:r>
            <a:r>
              <a:rPr lang="en-US" sz="2000" dirty="0" err="1" smtClean="0">
                <a:latin typeface="Bahnschrift SemiBold Condensed" pitchFamily="34" charset="0"/>
              </a:rPr>
              <a:t>Bereitstellung</a:t>
            </a:r>
            <a:r>
              <a:rPr lang="en-US" sz="2000" dirty="0" smtClean="0">
                <a:latin typeface="Bahnschrift SemiBold Condensed" pitchFamily="34" charset="0"/>
              </a:rPr>
              <a:t> von </a:t>
            </a:r>
            <a:r>
              <a:rPr lang="en-US" sz="2000" dirty="0" err="1" smtClean="0">
                <a:latin typeface="Bahnschrift SemiBold Condensed" pitchFamily="34" charset="0"/>
              </a:rPr>
              <a:t>Kontaktdaten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für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weitere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Informationen</a:t>
            </a:r>
            <a:r>
              <a:rPr lang="en-US" sz="2000" dirty="0" smtClean="0">
                <a:latin typeface="Bahnschrift SemiBold Condensed" pitchFamily="34" charset="0"/>
              </a:rPr>
              <a:t>, </a:t>
            </a:r>
            <a:r>
              <a:rPr lang="en-US" sz="2000" dirty="0" err="1" smtClean="0">
                <a:latin typeface="Bahnschrift SemiBold Condensed" pitchFamily="34" charset="0"/>
              </a:rPr>
              <a:t>Anfragen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oder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Partnerschaften</a:t>
            </a:r>
            <a:r>
              <a:rPr lang="en-US" sz="2000" dirty="0" smtClean="0">
                <a:latin typeface="Bahnschrift SemiBold Condensed" pitchFamily="34" charset="0"/>
              </a:rPr>
              <a:t>.</a:t>
            </a:r>
          </a:p>
          <a:p>
            <a:r>
              <a:rPr lang="en-US" sz="2000" dirty="0" smtClean="0">
                <a:latin typeface="Bahnschrift SemiBold Condensed" pitchFamily="34" charset="0"/>
              </a:rPr>
              <a:t>- </a:t>
            </a:r>
            <a:r>
              <a:rPr lang="en-US" sz="2000" dirty="0" err="1" smtClean="0">
                <a:latin typeface="Bahnschrift SemiBold Condensed" pitchFamily="34" charset="0"/>
              </a:rPr>
              <a:t>Einladung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zur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Diskussion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oder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zum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Austausch</a:t>
            </a:r>
            <a:r>
              <a:rPr lang="en-US" sz="2000" dirty="0" smtClean="0">
                <a:latin typeface="Bahnschrift SemiBold Condensed" pitchFamily="34" charset="0"/>
              </a:rPr>
              <a:t> von </a:t>
            </a:r>
            <a:r>
              <a:rPr lang="en-US" sz="2000" dirty="0" err="1" smtClean="0">
                <a:latin typeface="Bahnschrift SemiBold Condensed" pitchFamily="34" charset="0"/>
              </a:rPr>
              <a:t>Ideen</a:t>
            </a:r>
            <a:r>
              <a:rPr lang="en-US" sz="2000" dirty="0" smtClean="0">
                <a:latin typeface="Bahnschrift SemiBold Condensed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332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/>
          <a:lstStyle/>
          <a:p>
            <a:pPr marL="0" indent="0">
              <a:buNone/>
            </a:pPr>
            <a:endParaRPr lang="en-US" b="1" dirty="0" smtClean="0">
              <a:solidFill>
                <a:srgbClr val="FF0000"/>
              </a:solidFill>
              <a:latin typeface="Elephant" pitchFamily="18" charset="0"/>
            </a:endParaRPr>
          </a:p>
          <a:p>
            <a:r>
              <a:rPr lang="en-US" sz="3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Vielen</a:t>
            </a:r>
            <a:r>
              <a:rPr 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 </a:t>
            </a: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Dank </a:t>
            </a:r>
            <a:r>
              <a:rPr lang="en-US" sz="3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für</a:t>
            </a: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Ihr</a:t>
            </a: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Interesse</a:t>
            </a: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 </a:t>
            </a:r>
            <a:r>
              <a:rPr 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an </a:t>
            </a: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Noll </a:t>
            </a:r>
            <a:r>
              <a:rPr lang="en-US" sz="3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Maschinenbau</a:t>
            </a:r>
            <a:r>
              <a:rPr lang="en-US" sz="36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 L.L.C.!</a:t>
            </a:r>
            <a:r>
              <a:rPr lang="en-US" sz="3600" b="1" dirty="0">
                <a:solidFill>
                  <a:schemeClr val="tx2"/>
                </a:solidFill>
                <a:latin typeface="Bahnschrift SemiBold Condensed" pitchFamily="34" charset="0"/>
              </a:rPr>
              <a:t> </a:t>
            </a:r>
          </a:p>
          <a:p>
            <a:r>
              <a:rPr lang="de-DE" sz="2000" b="1" dirty="0" smtClean="0">
                <a:solidFill>
                  <a:schemeClr val="accent3">
                    <a:lumMod val="50000"/>
                  </a:schemeClr>
                </a:solidFill>
                <a:latin typeface="Baskerville Old Face" pitchFamily="18" charset="0"/>
              </a:rPr>
              <a:t>Selman </a:t>
            </a:r>
            <a:r>
              <a:rPr lang="de-DE" sz="2000" b="1" dirty="0">
                <a:solidFill>
                  <a:schemeClr val="accent3">
                    <a:lumMod val="50000"/>
                  </a:schemeClr>
                </a:solidFill>
                <a:latin typeface="Baskerville Old Face" pitchFamily="18" charset="0"/>
              </a:rPr>
              <a:t>Kadriu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Baskerville Old Face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055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D8BA0C5F-3807-4D7F-8779-1A3FDE1C6334" descr="78f44cd9-30a0-4cfc-867b-3c44e518f2a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64781"/>
            <a:ext cx="2438400" cy="2882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3ED7570C-42EB-4DDD-BA38-817DAC63D3CE" descr="43f3ffcf-12b3-4845-ac54-5532c721b9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635" y="464781"/>
            <a:ext cx="3340310" cy="288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38256CAE-A1F4-4D3F-8663-C6D170036942" descr="b57207a8-46d5-4f3d-bb72-ae8faea2992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29000"/>
            <a:ext cx="1828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FEDAB8E9-04EB-4D43-BD00-078E703B4B2E" descr="5ffab7c7-60b7-4874-846a-87eaf0ae147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57" y="4114800"/>
            <a:ext cx="3920066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714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839200" cy="990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**3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. MASCHINENPARK UND TECHNOLOGISCHE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KAPAZITÄT**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251460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err="1">
                <a:latin typeface="Bahnschrift SemiBold Condensed" pitchFamily="34" charset="0"/>
              </a:rPr>
              <a:t>Mit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stolz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besitzen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wir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einen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hochmodernen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Maschinenpark</a:t>
            </a:r>
            <a:r>
              <a:rPr lang="en-US" sz="2000" dirty="0">
                <a:latin typeface="Bahnschrift SemiBold Condensed" pitchFamily="34" charset="0"/>
              </a:rPr>
              <a:t>, der 15 CNC-</a:t>
            </a:r>
            <a:r>
              <a:rPr lang="en-US" sz="2000" dirty="0" err="1">
                <a:latin typeface="Bahnschrift SemiBold Condensed" pitchFamily="34" charset="0"/>
              </a:rPr>
              <a:t>Fräsmaschinen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mit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einer</a:t>
            </a:r>
            <a:r>
              <a:rPr lang="en-US" sz="2000" dirty="0">
                <a:latin typeface="Bahnschrift SemiBold Condensed" pitchFamily="34" charset="0"/>
              </a:rPr>
              <a:t> X-560 </a:t>
            </a:r>
            <a:r>
              <a:rPr lang="en-US" sz="2000" dirty="0" err="1">
                <a:latin typeface="Bahnschrift SemiBold Condensed" pitchFamily="34" charset="0"/>
              </a:rPr>
              <a:t>bis</a:t>
            </a:r>
            <a:r>
              <a:rPr lang="en-US" sz="2000" dirty="0">
                <a:latin typeface="Bahnschrift SemiBold Condensed" pitchFamily="34" charset="0"/>
              </a:rPr>
              <a:t> X-1200 </a:t>
            </a:r>
            <a:r>
              <a:rPr lang="en-US" sz="2000" dirty="0" err="1" smtClean="0">
                <a:latin typeface="Bahnschrift SemiBold Condensed" pitchFamily="34" charset="0"/>
              </a:rPr>
              <a:t>Reichweite</a:t>
            </a:r>
            <a:r>
              <a:rPr lang="en-US" sz="2000" dirty="0" smtClean="0">
                <a:latin typeface="Bahnschrift SemiBold Condensed" pitchFamily="34" charset="0"/>
              </a:rPr>
              <a:t>(</a:t>
            </a:r>
            <a:r>
              <a:rPr lang="en-US" sz="2000" dirty="0" err="1" smtClean="0">
                <a:latin typeface="Bahnschrift SemiBold Condensed" pitchFamily="34" charset="0"/>
              </a:rPr>
              <a:t>Wemas</a:t>
            </a:r>
            <a:r>
              <a:rPr lang="en-US" sz="2000" dirty="0" smtClean="0">
                <a:latin typeface="Bahnschrift SemiBold Condensed" pitchFamily="34" charset="0"/>
              </a:rPr>
              <a:t> VZ 860APC,Wemas VZ FV102A, YCM FV102 APC, FAMUP MC60 Evolution, MAHO MH1000E, Bridgeport, FAMUP MLC 120) </a:t>
            </a:r>
            <a:r>
              <a:rPr lang="en-US" sz="2000" dirty="0">
                <a:latin typeface="Bahnschrift SemiBold Condensed" pitchFamily="34" charset="0"/>
              </a:rPr>
              <a:t>und </a:t>
            </a:r>
            <a:r>
              <a:rPr lang="en-US" sz="2000" dirty="0" err="1">
                <a:latin typeface="Bahnschrift SemiBold Condensed" pitchFamily="34" charset="0"/>
              </a:rPr>
              <a:t>eine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smtClean="0">
                <a:latin typeface="Bahnschrift SemiBold Condensed" pitchFamily="34" charset="0"/>
              </a:rPr>
              <a:t>CNC-</a:t>
            </a:r>
            <a:r>
              <a:rPr lang="en-US" sz="2000" dirty="0" err="1" smtClean="0">
                <a:latin typeface="Bahnschrift SemiBold Condensed" pitchFamily="34" charset="0"/>
              </a:rPr>
              <a:t>Drehmaschine</a:t>
            </a:r>
            <a:r>
              <a:rPr lang="en-US" sz="2000" dirty="0" smtClean="0">
                <a:latin typeface="Bahnschrift SemiBold Condensed" pitchFamily="34" charset="0"/>
              </a:rPr>
              <a:t> (</a:t>
            </a:r>
            <a:r>
              <a:rPr lang="en-US" sz="2000" dirty="0" err="1" smtClean="0">
                <a:latin typeface="Bahnschrift SemiBold Condensed" pitchFamily="34" charset="0"/>
              </a:rPr>
              <a:t>Biglia</a:t>
            </a:r>
            <a:r>
              <a:rPr lang="en-US" sz="2000" dirty="0" smtClean="0">
                <a:latin typeface="Bahnschrift SemiBold Condensed" pitchFamily="34" charset="0"/>
              </a:rPr>
              <a:t>). </a:t>
            </a:r>
            <a:r>
              <a:rPr lang="en-US" sz="2000" dirty="0" err="1">
                <a:latin typeface="Bahnschrift SemiBold Condensed" pitchFamily="34" charset="0"/>
              </a:rPr>
              <a:t>Unsere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Maschinen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sind</a:t>
            </a:r>
            <a:r>
              <a:rPr lang="en-US" sz="2000" dirty="0">
                <a:latin typeface="Bahnschrift SemiBold Condensed" pitchFamily="34" charset="0"/>
              </a:rPr>
              <a:t> auf </a:t>
            </a:r>
            <a:r>
              <a:rPr lang="en-US" sz="2000" dirty="0" err="1">
                <a:latin typeface="Bahnschrift SemiBold Condensed" pitchFamily="34" charset="0"/>
              </a:rPr>
              <a:t>drei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Achsen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ausgelegt</a:t>
            </a:r>
            <a:r>
              <a:rPr lang="en-US" sz="2000" dirty="0">
                <a:latin typeface="Bahnschrift SemiBold Condensed" pitchFamily="34" charset="0"/>
              </a:rPr>
              <a:t>, </a:t>
            </a:r>
            <a:r>
              <a:rPr lang="en-US" sz="2000" dirty="0" err="1">
                <a:latin typeface="Bahnschrift SemiBold Condensed" pitchFamily="34" charset="0"/>
              </a:rPr>
              <a:t>hauptsächlich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mit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zwei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Arbeitstischen</a:t>
            </a:r>
            <a:r>
              <a:rPr lang="en-US" sz="2000" dirty="0">
                <a:latin typeface="Bahnschrift SemiBold Condensed" pitchFamily="34" charset="0"/>
              </a:rPr>
              <a:t>, um die </a:t>
            </a:r>
            <a:r>
              <a:rPr lang="en-US" sz="2000" dirty="0" err="1">
                <a:latin typeface="Bahnschrift SemiBold Condensed" pitchFamily="34" charset="0"/>
              </a:rPr>
              <a:t>Produktionsgeschwindigkeit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zu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maximieren</a:t>
            </a:r>
            <a:r>
              <a:rPr lang="en-US" sz="2000" dirty="0">
                <a:latin typeface="Bahnschrift SemiBold Condensed" pitchFamily="34" charset="0"/>
              </a:rPr>
              <a:t>. </a:t>
            </a:r>
            <a:r>
              <a:rPr lang="en-US" sz="2000" dirty="0" err="1">
                <a:latin typeface="Bahnschrift SemiBold Condensed" pitchFamily="34" charset="0"/>
              </a:rPr>
              <a:t>Begleitet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werden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diese</a:t>
            </a:r>
            <a:r>
              <a:rPr lang="en-US" sz="2000" dirty="0">
                <a:latin typeface="Bahnschrift SemiBold Condensed" pitchFamily="34" charset="0"/>
              </a:rPr>
              <a:t> von </a:t>
            </a:r>
            <a:r>
              <a:rPr lang="en-US" sz="2000" dirty="0" err="1">
                <a:latin typeface="Bahnschrift SemiBold Condensed" pitchFamily="34" charset="0"/>
              </a:rPr>
              <a:t>automatischen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Sägen</a:t>
            </a:r>
            <a:r>
              <a:rPr lang="en-US" sz="2000" dirty="0">
                <a:latin typeface="Bahnschrift SemiBold Condensed" pitchFamily="34" charset="0"/>
              </a:rPr>
              <a:t> und </a:t>
            </a:r>
            <a:r>
              <a:rPr lang="en-US" sz="2000" dirty="0" err="1">
                <a:latin typeface="Bahnschrift SemiBold Condensed" pitchFamily="34" charset="0"/>
              </a:rPr>
              <a:t>einer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Flachschleifmaschine</a:t>
            </a:r>
            <a:r>
              <a:rPr lang="en-US" sz="2000" dirty="0">
                <a:latin typeface="Bahnschrift SemiBold Condensed" pitchFamily="34" charset="0"/>
              </a:rPr>
              <a:t>, die </a:t>
            </a:r>
            <a:r>
              <a:rPr lang="en-US" sz="2000" dirty="0" err="1">
                <a:latin typeface="Bahnschrift SemiBold Condensed" pitchFamily="34" charset="0"/>
              </a:rPr>
              <a:t>kontinuierlich</a:t>
            </a:r>
            <a:r>
              <a:rPr lang="en-US" sz="2000" dirty="0">
                <a:latin typeface="Bahnschrift SemiBold Condensed" pitchFamily="34" charset="0"/>
              </a:rPr>
              <a:t> die </a:t>
            </a:r>
            <a:r>
              <a:rPr lang="en-US" sz="2000" dirty="0" err="1">
                <a:latin typeface="Bahnschrift SemiBold Condensed" pitchFamily="34" charset="0"/>
              </a:rPr>
              <a:t>Produktion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unterstützen</a:t>
            </a:r>
            <a:r>
              <a:rPr lang="en-US" sz="2000" dirty="0" smtClean="0">
                <a:latin typeface="Bahnschrift SemiBold Condensed" pitchFamily="34" charset="0"/>
              </a:rPr>
              <a:t>.</a:t>
            </a:r>
          </a:p>
          <a:p>
            <a:endParaRPr lang="en-US" sz="2000" dirty="0">
              <a:latin typeface="Bahnschrift SemiBold Condensed" pitchFamily="34" charset="0"/>
            </a:endParaRP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31" y="5036112"/>
            <a:ext cx="1501418" cy="983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506" y="4910666"/>
            <a:ext cx="1866900" cy="983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103" y="5036112"/>
            <a:ext cx="1905000" cy="9836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660" y="5008033"/>
            <a:ext cx="1709737" cy="9836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835" y="5837802"/>
            <a:ext cx="1700329" cy="102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41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3628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image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3628"/>
            <a:ext cx="4119563" cy="308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image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59" y="3743066"/>
            <a:ext cx="4114802" cy="308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image10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3743066"/>
            <a:ext cx="4119563" cy="308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100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B9300A5-8A74-4598-958C-AC8F637A8A72" descr="PHOTO-2024-02-05-10-52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58428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27B49243-E982-45FB-AA82-D8E59451CB29" descr="PHOTO-2024-02-05-10-52-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758428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906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**4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. FABRIKPRODUKTE UND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EXPORT**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1905000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latin typeface="Bahnschrift SemiBold Condensed" pitchFamily="34" charset="0"/>
              </a:rPr>
              <a:t>Die </a:t>
            </a:r>
            <a:r>
              <a:rPr lang="en-US" sz="2000" dirty="0" err="1">
                <a:latin typeface="Bahnschrift SemiBold Condensed" pitchFamily="34" charset="0"/>
              </a:rPr>
              <a:t>Produkte</a:t>
            </a:r>
            <a:r>
              <a:rPr lang="en-US" sz="2000" dirty="0">
                <a:latin typeface="Bahnschrift SemiBold Condensed" pitchFamily="34" charset="0"/>
              </a:rPr>
              <a:t> von CNC Noll</a:t>
            </a:r>
            <a:r>
              <a:rPr lang="en-US" sz="2000" dirty="0" smtClean="0">
                <a:latin typeface="Bahnschrift SemiBold Condensed" pitchFamily="34" charset="0"/>
              </a:rPr>
              <a:t>, </a:t>
            </a:r>
            <a:r>
              <a:rPr lang="en-US" sz="2000" dirty="0" err="1" smtClean="0">
                <a:latin typeface="Bahnschrift SemiBold Condensed" pitchFamily="34" charset="0"/>
              </a:rPr>
              <a:t>werden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hauptsächlich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nach</a:t>
            </a:r>
            <a:r>
              <a:rPr lang="en-US" sz="2000" dirty="0">
                <a:latin typeface="Bahnschrift SemiBold Condensed" pitchFamily="34" charset="0"/>
              </a:rPr>
              <a:t> Deutschland </a:t>
            </a:r>
            <a:r>
              <a:rPr lang="en-US" sz="2000" dirty="0" err="1">
                <a:latin typeface="Bahnschrift SemiBold Condensed" pitchFamily="34" charset="0"/>
              </a:rPr>
              <a:t>exportiert</a:t>
            </a:r>
            <a:r>
              <a:rPr lang="en-US" sz="2000" dirty="0">
                <a:latin typeface="Bahnschrift SemiBold Condensed" pitchFamily="34" charset="0"/>
              </a:rPr>
              <a:t>, </a:t>
            </a:r>
            <a:r>
              <a:rPr lang="en-US" sz="2000" dirty="0" err="1">
                <a:latin typeface="Bahnschrift SemiBold Condensed" pitchFamily="34" charset="0"/>
              </a:rPr>
              <a:t>finden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Verwendung</a:t>
            </a:r>
            <a:r>
              <a:rPr lang="en-US" sz="2000" dirty="0">
                <a:latin typeface="Bahnschrift SemiBold Condensed" pitchFamily="34" charset="0"/>
              </a:rPr>
              <a:t> in der </a:t>
            </a:r>
            <a:r>
              <a:rPr lang="en-US" sz="2000" dirty="0" err="1">
                <a:latin typeface="Bahnschrift SemiBold Condensed" pitchFamily="34" charset="0"/>
              </a:rPr>
              <a:t>Automobilindustrie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bei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führenden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Marken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wie</a:t>
            </a:r>
            <a:r>
              <a:rPr lang="en-US" sz="2000" dirty="0">
                <a:latin typeface="Bahnschrift SemiBold Condensed" pitchFamily="34" charset="0"/>
              </a:rPr>
              <a:t> Audi, Mercedes, Citroën und </a:t>
            </a:r>
            <a:r>
              <a:rPr lang="en-US" sz="2000" dirty="0" smtClean="0">
                <a:latin typeface="Bahnschrift SemiBold Condensed" pitchFamily="34" charset="0"/>
              </a:rPr>
              <a:t>Porsche, </a:t>
            </a:r>
            <a:r>
              <a:rPr lang="en-US" sz="2000" dirty="0" err="1" smtClean="0">
                <a:latin typeface="Bahnschrift SemiBold Condensed" pitchFamily="34" charset="0"/>
              </a:rPr>
              <a:t>sowie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auch</a:t>
            </a:r>
            <a:r>
              <a:rPr lang="en-US" sz="2000" dirty="0" smtClean="0">
                <a:latin typeface="Bahnschrift SemiBold Condensed" pitchFamily="34" charset="0"/>
              </a:rPr>
              <a:t> in </a:t>
            </a:r>
            <a:r>
              <a:rPr lang="en-US" sz="2000" dirty="0" err="1" smtClean="0">
                <a:latin typeface="Bahnschrift SemiBold Condensed" pitchFamily="34" charset="0"/>
              </a:rPr>
              <a:t>Maschinenbauindustrie</a:t>
            </a:r>
            <a:r>
              <a:rPr lang="en-US" sz="2000" dirty="0" smtClean="0">
                <a:latin typeface="Bahnschrift SemiBold Condensed" pitchFamily="34" charset="0"/>
              </a:rPr>
              <a:t> Harald Böhl GmbH, </a:t>
            </a:r>
            <a:r>
              <a:rPr lang="en-US" sz="2000" dirty="0" err="1" smtClean="0">
                <a:latin typeface="Bahnschrift SemiBold Condensed" pitchFamily="34" charset="0"/>
              </a:rPr>
              <a:t>Hebö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Maschinenfabrik</a:t>
            </a:r>
            <a:r>
              <a:rPr lang="en-US" sz="2000" dirty="0" smtClean="0">
                <a:latin typeface="Bahnschrift SemiBold Condensed" pitchFamily="34" charset="0"/>
              </a:rPr>
              <a:t> GmbH und </a:t>
            </a:r>
            <a:r>
              <a:rPr lang="en-US" sz="2000" dirty="0" err="1" smtClean="0">
                <a:latin typeface="Bahnschrift SemiBold Condensed" pitchFamily="34" charset="0"/>
              </a:rPr>
              <a:t>FloMet</a:t>
            </a:r>
            <a:r>
              <a:rPr lang="en-US" sz="2000" dirty="0" smtClean="0">
                <a:latin typeface="Bahnschrift SemiBold Condensed" pitchFamily="34" charset="0"/>
              </a:rPr>
              <a:t> Solutions. </a:t>
            </a:r>
            <a:r>
              <a:rPr lang="en-US" sz="2000" dirty="0" err="1" smtClean="0">
                <a:latin typeface="Bahnschrift SemiBold Condensed" pitchFamily="34" charset="0"/>
              </a:rPr>
              <a:t>Langfristige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Vereinbarungen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mit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deutschen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Partnern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sichern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bereits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Monate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im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Voraus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Bestellungen</a:t>
            </a:r>
            <a:r>
              <a:rPr lang="en-US" sz="2000" dirty="0">
                <a:latin typeface="Bahnschrift SemiBold Condensed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95" y="4495800"/>
            <a:ext cx="1562100" cy="1020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4648200"/>
            <a:ext cx="1333500" cy="768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4510088"/>
            <a:ext cx="1340681" cy="10062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4691" y="4516248"/>
            <a:ext cx="2222499" cy="10001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5562600"/>
            <a:ext cx="1758315" cy="990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5136" y="5564272"/>
            <a:ext cx="1293728" cy="12937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7975" y="5562600"/>
            <a:ext cx="1829215" cy="125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48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2BE4040C-B923-4C16-8736-4946B0F0505A" descr="IMG_35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3733800" cy="2776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30CDEC21-D585-4585-A662-C384442CE37B" descr="IMG_35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53962"/>
            <a:ext cx="3733800" cy="2776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e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65537"/>
            <a:ext cx="3769519" cy="282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1FE2B652-62D9-48AF-8287-6FD69E38194A" descr="IMG_69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129" y="3565537"/>
            <a:ext cx="3830170" cy="284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85279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0</TotalTime>
  <Words>694</Words>
  <Application>Microsoft Office PowerPoint</Application>
  <PresentationFormat>Bildschirmpräsentation (4:3)</PresentationFormat>
  <Paragraphs>55</Paragraphs>
  <Slides>31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2" baseType="lpstr">
      <vt:lpstr>Clarity</vt:lpstr>
      <vt:lpstr>UNTERNEHMENSPRÄSENTATION – Noll kosovo </vt:lpstr>
      <vt:lpstr>**1. UNTERNEHMENSGRÜNDER UND HISTORIE** </vt:lpstr>
      <vt:lpstr>**2. KOMPETENZEN UND EXPERTISE** </vt:lpstr>
      <vt:lpstr>PowerPoint-Präsentation</vt:lpstr>
      <vt:lpstr>**3. MASCHINENPARK UND TECHNOLOGISCHE KAPAZITÄT** </vt:lpstr>
      <vt:lpstr>PowerPoint-Präsentation</vt:lpstr>
      <vt:lpstr>PowerPoint-Präsentation</vt:lpstr>
      <vt:lpstr>**4. FABRIKPRODUKTE UND EXPORT**</vt:lpstr>
      <vt:lpstr>PowerPoint-Präsentation</vt:lpstr>
      <vt:lpstr>PowerPoint-Präsentation</vt:lpstr>
      <vt:lpstr>**5. INLANDS- UND REGIONALE LIEFERUNGEN** </vt:lpstr>
      <vt:lpstr>PowerPoint-Präsentation</vt:lpstr>
      <vt:lpstr>PowerPoint-Präsentation</vt:lpstr>
      <vt:lpstr>**6. ZUSAMMENARBEIT UND PROJEKTE**   </vt:lpstr>
      <vt:lpstr>PowerPoint-Präsentation</vt:lpstr>
      <vt:lpstr>PowerPoint-Präsentation</vt:lpstr>
      <vt:lpstr>**7. QUALITÄT UND ZERTIFIZIERUNG** </vt:lpstr>
      <vt:lpstr>PowerPoint-Präsentation</vt:lpstr>
      <vt:lpstr>PowerPoint-Präsentation</vt:lpstr>
      <vt:lpstr>**8. ERFARUNG IN DER AUTOMATISIERUNG**</vt:lpstr>
      <vt:lpstr>**9. KUNDENZUFRIEDENHEIT**</vt:lpstr>
      <vt:lpstr>**10. QUALITÄTSKONTROLLE** </vt:lpstr>
      <vt:lpstr>**11. UMWELTVERANTWORTUNG** </vt:lpstr>
      <vt:lpstr>**12. FORSCHUNG UND ENTWICKLUNG** </vt:lpstr>
      <vt:lpstr>**13. MITARBEITERTEAM**</vt:lpstr>
      <vt:lpstr>**14. PRODUKTIONSKAPAZITÄT UND OBJEM PROIZVODNJE**</vt:lpstr>
      <vt:lpstr>**15. PROJEKTE UND INNOVATIONEN** </vt:lpstr>
      <vt:lpstr>**16. ZUKUNFTSAUSBLICK** </vt:lpstr>
      <vt:lpstr>**17. KOSTENLOSE BERATUNG** </vt:lpstr>
      <vt:lpstr>**18. KONTAKTINFORMATIONEN** 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UNTERNEHMENSPRÄSENTATION – Noll kosovo</dc:title>
  <dc:creator>TECHCOM</dc:creator>
  <cp:lastModifiedBy>Samir</cp:lastModifiedBy>
  <cp:revision>36</cp:revision>
  <dcterms:created xsi:type="dcterms:W3CDTF">2024-01-29T21:27:40Z</dcterms:created>
  <dcterms:modified xsi:type="dcterms:W3CDTF">2025-05-19T13:01:29Z</dcterms:modified>
</cp:coreProperties>
</file>